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9" r:id="rId2"/>
    <p:sldId id="267" r:id="rId3"/>
    <p:sldId id="272" r:id="rId4"/>
    <p:sldId id="273" r:id="rId5"/>
    <p:sldId id="274" r:id="rId6"/>
    <p:sldId id="275" r:id="rId7"/>
    <p:sldId id="276" r:id="rId8"/>
  </p:sldIdLst>
  <p:sldSz cx="7559675" cy="1069181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231E"/>
    <a:srgbClr val="004E42"/>
    <a:srgbClr val="008C74"/>
    <a:srgbClr val="D7EDE6"/>
    <a:srgbClr val="A7D8B7"/>
    <a:srgbClr val="E4D2BC"/>
    <a:srgbClr val="0091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863" autoAdjust="0"/>
    <p:restoredTop sz="94660"/>
  </p:normalViewPr>
  <p:slideViewPr>
    <p:cSldViewPr snapToGrid="0">
      <p:cViewPr varScale="1">
        <p:scale>
          <a:sx n="70" d="100"/>
          <a:sy n="70" d="100"/>
        </p:scale>
        <p:origin x="16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424709-7311-4FEB-A42D-926C0566B887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41425"/>
            <a:ext cx="23653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C92E03-4D70-4DCB-BF1D-D308FC0834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5451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microsoft.com/office/2007/relationships/hdphoto" Target="../media/hdphoto1.wdp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그래픽, 클립아트, 상징, 원이(가) 표시된 사진&#10;&#10;자동 생성된 설명">
            <a:extLst>
              <a:ext uri="{FF2B5EF4-FFF2-40B4-BE49-F238E27FC236}">
                <a16:creationId xmlns:a16="http://schemas.microsoft.com/office/drawing/2014/main" id="{5B788B58-990D-66A8-C8AE-A987B87B9AB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848" y="1"/>
            <a:ext cx="746869" cy="861468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523" y="9943013"/>
            <a:ext cx="7558630" cy="748800"/>
          </a:xfrm>
          <a:prstGeom prst="rect">
            <a:avLst/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9" name="그림 8"/>
          <p:cNvPicPr>
            <a:picLocks noChangeAspect="1"/>
          </p:cNvPicPr>
          <p:nvPr userDrawn="1"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524" y="10130213"/>
            <a:ext cx="1390627" cy="374400"/>
          </a:xfrm>
          <a:prstGeom prst="rect">
            <a:avLst/>
          </a:prstGeom>
        </p:spPr>
      </p:pic>
      <p:sp>
        <p:nvSpPr>
          <p:cNvPr id="10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562718" y="1187685"/>
            <a:ext cx="5449199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440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ko-KR" altLang="en-US" dirty="0"/>
              <a:t>제목을 작성해 주세요</a:t>
            </a:r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562718" y="2651815"/>
            <a:ext cx="5449199" cy="25622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1800">
                <a:solidFill>
                  <a:srgbClr val="009178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/>
              <a:t>부제를 작성해 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18pt</a:t>
            </a:r>
            <a:endParaRPr lang="ko-KR" altLang="en-US" dirty="0"/>
          </a:p>
        </p:txBody>
      </p:sp>
      <p:sp>
        <p:nvSpPr>
          <p:cNvPr id="12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562718" y="3799369"/>
            <a:ext cx="3754717" cy="17081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0" indent="0">
              <a:buNone/>
              <a:defRPr sz="1200" baseline="0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 err="1"/>
              <a:t>작성부서명</a:t>
            </a:r>
            <a:r>
              <a:rPr lang="ko-KR" altLang="en-US" dirty="0"/>
              <a:t> </a:t>
            </a:r>
            <a:r>
              <a:rPr lang="en-US" altLang="ko-KR" dirty="0"/>
              <a:t>| 2024.00.00  </a:t>
            </a:r>
            <a:r>
              <a:rPr lang="ko-KR" altLang="en-US" dirty="0"/>
              <a:t>하나</a:t>
            </a:r>
            <a:r>
              <a:rPr lang="en-US" altLang="ko-KR" dirty="0"/>
              <a:t>2.0 M 12pt</a:t>
            </a:r>
            <a:endParaRPr lang="ko-KR" altLang="en-US" dirty="0"/>
          </a:p>
        </p:txBody>
      </p:sp>
      <p:sp>
        <p:nvSpPr>
          <p:cNvPr id="13" name="텍스트 개체 틀 3"/>
          <p:cNvSpPr>
            <a:spLocks noGrp="1"/>
          </p:cNvSpPr>
          <p:nvPr>
            <p:ph type="body" sz="quarter" idx="13" hasCustomPrompt="1"/>
          </p:nvPr>
        </p:nvSpPr>
        <p:spPr>
          <a:xfrm>
            <a:off x="562718" y="1829399"/>
            <a:ext cx="5449199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4400" baseline="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B 44pt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70806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bg>
      <p:bgPr>
        <a:solidFill>
          <a:srgbClr val="0091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523" y="9943013"/>
            <a:ext cx="7558630" cy="748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텍스트 개체 틀 3"/>
          <p:cNvSpPr>
            <a:spLocks noGrp="1"/>
          </p:cNvSpPr>
          <p:nvPr>
            <p:ph type="body" sz="quarter" idx="10" hasCustomPrompt="1"/>
          </p:nvPr>
        </p:nvSpPr>
        <p:spPr>
          <a:xfrm>
            <a:off x="432000" y="432000"/>
            <a:ext cx="5449199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4400">
                <a:solidFill>
                  <a:schemeClr val="bg1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ko-KR" altLang="en-US" dirty="0"/>
              <a:t>제목을 작성해 주세요</a:t>
            </a:r>
          </a:p>
        </p:txBody>
      </p:sp>
      <p:sp>
        <p:nvSpPr>
          <p:cNvPr id="11" name="텍스트 개체 틀 3"/>
          <p:cNvSpPr>
            <a:spLocks noGrp="1"/>
          </p:cNvSpPr>
          <p:nvPr>
            <p:ph type="body" sz="quarter" idx="11" hasCustomPrompt="1"/>
          </p:nvPr>
        </p:nvSpPr>
        <p:spPr>
          <a:xfrm>
            <a:off x="432000" y="1896130"/>
            <a:ext cx="5449199" cy="25622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180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/>
              <a:t>부제를 작성해 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18pt</a:t>
            </a:r>
            <a:endParaRPr lang="ko-KR" altLang="en-US" dirty="0"/>
          </a:p>
        </p:txBody>
      </p:sp>
      <p:sp>
        <p:nvSpPr>
          <p:cNvPr id="12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432000" y="3799369"/>
            <a:ext cx="3754717" cy="17081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0" indent="0">
              <a:buNone/>
              <a:defRPr sz="1200" baseline="0">
                <a:solidFill>
                  <a:srgbClr val="A7D8B7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 err="1"/>
              <a:t>작성부서명</a:t>
            </a:r>
            <a:r>
              <a:rPr lang="ko-KR" altLang="en-US" dirty="0"/>
              <a:t> </a:t>
            </a:r>
            <a:r>
              <a:rPr lang="en-US" altLang="ko-KR" dirty="0"/>
              <a:t>| 2024.00.00  </a:t>
            </a:r>
            <a:r>
              <a:rPr lang="ko-KR" altLang="en-US" dirty="0"/>
              <a:t>하나</a:t>
            </a:r>
            <a:r>
              <a:rPr lang="en-US" altLang="ko-KR" dirty="0"/>
              <a:t>2.0 M 12pt</a:t>
            </a:r>
            <a:endParaRPr lang="ko-KR" altLang="en-US" dirty="0"/>
          </a:p>
        </p:txBody>
      </p:sp>
      <p:sp>
        <p:nvSpPr>
          <p:cNvPr id="13" name="텍스트 개체 틀 3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1073714"/>
            <a:ext cx="5449199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4400" baseline="0">
                <a:solidFill>
                  <a:schemeClr val="bg1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B 44pt</a:t>
            </a:r>
            <a:endParaRPr lang="ko-KR" altLang="en-US" dirty="0"/>
          </a:p>
        </p:txBody>
      </p:sp>
      <p:pic>
        <p:nvPicPr>
          <p:cNvPr id="15" name="그림 14" descr="클립아트, 그래픽, 상징, 창의성이(가) 표시된 사진&#10;&#10;자동 생성된 설명">
            <a:extLst>
              <a:ext uri="{FF2B5EF4-FFF2-40B4-BE49-F238E27FC236}">
                <a16:creationId xmlns:a16="http://schemas.microsoft.com/office/drawing/2014/main" id="{146B7A20-DC1E-E6F9-5F02-26EA53B96F7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917" y="-2226"/>
            <a:ext cx="748800" cy="863695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4523" y="10130213"/>
            <a:ext cx="1390629" cy="37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33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523" y="10317413"/>
            <a:ext cx="7558630" cy="374400"/>
          </a:xfrm>
          <a:prstGeom prst="rect">
            <a:avLst/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텍스트 개체 틀 2"/>
          <p:cNvSpPr>
            <a:spLocks noGrp="1"/>
          </p:cNvSpPr>
          <p:nvPr>
            <p:ph type="body" sz="quarter" idx="26" hasCustomPrompt="1"/>
          </p:nvPr>
        </p:nvSpPr>
        <p:spPr>
          <a:xfrm>
            <a:off x="666493" y="2414378"/>
            <a:ext cx="4615536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800" baseline="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ko-KR" altLang="en-US" dirty="0"/>
              <a:t>① </a:t>
            </a:r>
            <a:r>
              <a:rPr lang="ko-KR" altLang="en-US" dirty="0" err="1"/>
              <a:t>소목차를</a:t>
            </a:r>
            <a:r>
              <a:rPr lang="ko-KR" altLang="en-US" dirty="0"/>
              <a:t> 작성해 주세요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M 18pt</a:t>
            </a:r>
            <a:endParaRPr lang="ko-KR" altLang="en-US" dirty="0"/>
          </a:p>
        </p:txBody>
      </p:sp>
      <p:sp>
        <p:nvSpPr>
          <p:cNvPr id="17" name="텍스트 개체 틀 2"/>
          <p:cNvSpPr>
            <a:spLocks noGrp="1"/>
          </p:cNvSpPr>
          <p:nvPr>
            <p:ph type="body" sz="quarter" idx="27" hasCustomPrompt="1"/>
          </p:nvPr>
        </p:nvSpPr>
        <p:spPr>
          <a:xfrm>
            <a:off x="666493" y="2813907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 baseline="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- </a:t>
            </a:r>
            <a:r>
              <a:rPr lang="ko-KR" altLang="en-US" dirty="0"/>
              <a:t>핵심 내용을 정리해서 적어주세요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R 14pt</a:t>
            </a:r>
            <a:endParaRPr lang="ko-KR" altLang="en-US" dirty="0"/>
          </a:p>
        </p:txBody>
      </p:sp>
      <p:sp>
        <p:nvSpPr>
          <p:cNvPr id="18" name="텍스트 개체 틀 2"/>
          <p:cNvSpPr>
            <a:spLocks noGrp="1"/>
          </p:cNvSpPr>
          <p:nvPr>
            <p:ph type="body" sz="quarter" idx="28" hasCustomPrompt="1"/>
          </p:nvPr>
        </p:nvSpPr>
        <p:spPr>
          <a:xfrm>
            <a:off x="666493" y="3156498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- </a:t>
            </a:r>
            <a:r>
              <a:rPr lang="ko-KR" altLang="en-US" dirty="0"/>
              <a:t>핵심 내용을 정리해서 적어주세요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R 14pt</a:t>
            </a:r>
            <a:endParaRPr lang="ko-KR" altLang="en-US" dirty="0"/>
          </a:p>
        </p:txBody>
      </p:sp>
      <p:sp>
        <p:nvSpPr>
          <p:cNvPr id="19" name="텍스트 개체 틀 2"/>
          <p:cNvSpPr>
            <a:spLocks noGrp="1"/>
          </p:cNvSpPr>
          <p:nvPr>
            <p:ph type="body" sz="quarter" idx="11" hasCustomPrompt="1"/>
          </p:nvPr>
        </p:nvSpPr>
        <p:spPr>
          <a:xfrm>
            <a:off x="666493" y="1811720"/>
            <a:ext cx="5843081" cy="3046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2200" baseline="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첫번째 목차를 작성해 주세요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B 22pt</a:t>
            </a:r>
            <a:endParaRPr lang="ko-KR" altLang="en-US" dirty="0"/>
          </a:p>
        </p:txBody>
      </p:sp>
      <p:sp>
        <p:nvSpPr>
          <p:cNvPr id="20" name="텍스트 개체 틀 2"/>
          <p:cNvSpPr>
            <a:spLocks noGrp="1"/>
          </p:cNvSpPr>
          <p:nvPr>
            <p:ph type="body" sz="quarter" idx="15" hasCustomPrompt="1"/>
          </p:nvPr>
        </p:nvSpPr>
        <p:spPr>
          <a:xfrm>
            <a:off x="666493" y="3602900"/>
            <a:ext cx="4615536" cy="25622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ko-KR" altLang="en-US" dirty="0"/>
              <a:t>② </a:t>
            </a:r>
            <a:r>
              <a:rPr lang="ko-KR" altLang="en-US" dirty="0" err="1"/>
              <a:t>소목차를</a:t>
            </a:r>
            <a:r>
              <a:rPr lang="ko-KR" altLang="en-US" dirty="0"/>
              <a:t> 작성해 주세요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M 18pt</a:t>
            </a:r>
            <a:endParaRPr lang="ko-KR" altLang="en-US" dirty="0"/>
          </a:p>
        </p:txBody>
      </p:sp>
      <p:sp>
        <p:nvSpPr>
          <p:cNvPr id="21" name="텍스트 개체 틀 2"/>
          <p:cNvSpPr>
            <a:spLocks noGrp="1"/>
          </p:cNvSpPr>
          <p:nvPr>
            <p:ph type="body" sz="quarter" idx="16" hasCustomPrompt="1"/>
          </p:nvPr>
        </p:nvSpPr>
        <p:spPr>
          <a:xfrm>
            <a:off x="666493" y="4002429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- </a:t>
            </a:r>
            <a:r>
              <a:rPr lang="ko-KR" altLang="en-US" dirty="0"/>
              <a:t>핵심 내용을 정리해서 적어주세요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R 14pt</a:t>
            </a:r>
            <a:endParaRPr lang="ko-KR" altLang="en-US" dirty="0"/>
          </a:p>
        </p:txBody>
      </p:sp>
      <p:sp>
        <p:nvSpPr>
          <p:cNvPr id="22" name="텍스트 개체 틀 2"/>
          <p:cNvSpPr>
            <a:spLocks noGrp="1"/>
          </p:cNvSpPr>
          <p:nvPr>
            <p:ph type="body" sz="quarter" idx="17" hasCustomPrompt="1"/>
          </p:nvPr>
        </p:nvSpPr>
        <p:spPr>
          <a:xfrm>
            <a:off x="666493" y="4345020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- </a:t>
            </a:r>
            <a:r>
              <a:rPr lang="ko-KR" altLang="en-US" dirty="0"/>
              <a:t>핵심 내용을 정리해서 적어주세요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R 14pt</a:t>
            </a:r>
            <a:endParaRPr lang="ko-KR" altLang="en-US" dirty="0"/>
          </a:p>
        </p:txBody>
      </p:sp>
      <p:sp>
        <p:nvSpPr>
          <p:cNvPr id="23" name="텍스트 개체 틀 2"/>
          <p:cNvSpPr>
            <a:spLocks noGrp="1"/>
          </p:cNvSpPr>
          <p:nvPr>
            <p:ph type="body" sz="quarter" idx="29" hasCustomPrompt="1"/>
          </p:nvPr>
        </p:nvSpPr>
        <p:spPr>
          <a:xfrm>
            <a:off x="666493" y="5408986"/>
            <a:ext cx="4615536" cy="25622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ko-KR" altLang="en-US" dirty="0"/>
              <a:t>① </a:t>
            </a:r>
            <a:r>
              <a:rPr lang="ko-KR" altLang="en-US" dirty="0" err="1"/>
              <a:t>소목차를</a:t>
            </a:r>
            <a:r>
              <a:rPr lang="ko-KR" altLang="en-US" dirty="0"/>
              <a:t> 작성해 주세요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M 18pt</a:t>
            </a:r>
            <a:endParaRPr lang="ko-KR" altLang="en-US" dirty="0"/>
          </a:p>
        </p:txBody>
      </p:sp>
      <p:sp>
        <p:nvSpPr>
          <p:cNvPr id="24" name="텍스트 개체 틀 2"/>
          <p:cNvSpPr>
            <a:spLocks noGrp="1"/>
          </p:cNvSpPr>
          <p:nvPr>
            <p:ph type="body" sz="quarter" idx="30" hasCustomPrompt="1"/>
          </p:nvPr>
        </p:nvSpPr>
        <p:spPr>
          <a:xfrm>
            <a:off x="666493" y="5808515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- </a:t>
            </a:r>
            <a:r>
              <a:rPr lang="ko-KR" altLang="en-US" dirty="0"/>
              <a:t>핵심 내용을 정리해서 적어주세요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R 14pt</a:t>
            </a:r>
            <a:endParaRPr lang="ko-KR" altLang="en-US" dirty="0"/>
          </a:p>
        </p:txBody>
      </p:sp>
      <p:sp>
        <p:nvSpPr>
          <p:cNvPr id="25" name="텍스트 개체 틀 2"/>
          <p:cNvSpPr>
            <a:spLocks noGrp="1"/>
          </p:cNvSpPr>
          <p:nvPr>
            <p:ph type="body" sz="quarter" idx="31" hasCustomPrompt="1"/>
          </p:nvPr>
        </p:nvSpPr>
        <p:spPr>
          <a:xfrm>
            <a:off x="666493" y="6151106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- </a:t>
            </a:r>
            <a:r>
              <a:rPr lang="ko-KR" altLang="en-US" dirty="0"/>
              <a:t>핵심 내용을 정리해서 적어주세요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R 14pt</a:t>
            </a:r>
            <a:endParaRPr lang="ko-KR" altLang="en-US" dirty="0"/>
          </a:p>
        </p:txBody>
      </p:sp>
      <p:sp>
        <p:nvSpPr>
          <p:cNvPr id="26" name="텍스트 개체 틀 2"/>
          <p:cNvSpPr>
            <a:spLocks noGrp="1"/>
          </p:cNvSpPr>
          <p:nvPr>
            <p:ph type="body" sz="quarter" idx="32" hasCustomPrompt="1"/>
          </p:nvPr>
        </p:nvSpPr>
        <p:spPr>
          <a:xfrm>
            <a:off x="666493" y="4806328"/>
            <a:ext cx="5843081" cy="313163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220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2. </a:t>
            </a:r>
            <a:r>
              <a:rPr lang="ko-KR" altLang="en-US" dirty="0"/>
              <a:t>두번째 목차를 작성해 주세요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B 22pt</a:t>
            </a:r>
            <a:endParaRPr lang="ko-KR" altLang="en-US" dirty="0"/>
          </a:p>
        </p:txBody>
      </p:sp>
      <p:sp>
        <p:nvSpPr>
          <p:cNvPr id="27" name="텍스트 개체 틀 2"/>
          <p:cNvSpPr>
            <a:spLocks noGrp="1"/>
          </p:cNvSpPr>
          <p:nvPr>
            <p:ph type="body" sz="quarter" idx="33" hasCustomPrompt="1"/>
          </p:nvPr>
        </p:nvSpPr>
        <p:spPr>
          <a:xfrm>
            <a:off x="666493" y="6597508"/>
            <a:ext cx="4615536" cy="25622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ko-KR" altLang="en-US" dirty="0"/>
              <a:t>② </a:t>
            </a:r>
            <a:r>
              <a:rPr lang="ko-KR" altLang="en-US" dirty="0" err="1"/>
              <a:t>소목차를</a:t>
            </a:r>
            <a:r>
              <a:rPr lang="ko-KR" altLang="en-US" dirty="0"/>
              <a:t> 작성해 주세요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M 18pt</a:t>
            </a:r>
            <a:endParaRPr lang="ko-KR" altLang="en-US" dirty="0"/>
          </a:p>
        </p:txBody>
      </p:sp>
      <p:sp>
        <p:nvSpPr>
          <p:cNvPr id="28" name="텍스트 개체 틀 2"/>
          <p:cNvSpPr>
            <a:spLocks noGrp="1"/>
          </p:cNvSpPr>
          <p:nvPr>
            <p:ph type="body" sz="quarter" idx="34" hasCustomPrompt="1"/>
          </p:nvPr>
        </p:nvSpPr>
        <p:spPr>
          <a:xfrm>
            <a:off x="666493" y="6997037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- </a:t>
            </a:r>
            <a:r>
              <a:rPr lang="ko-KR" altLang="en-US" dirty="0"/>
              <a:t>핵심 내용을 정리해서 적어주세요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R 14pt</a:t>
            </a:r>
            <a:endParaRPr lang="ko-KR" altLang="en-US" dirty="0"/>
          </a:p>
        </p:txBody>
      </p:sp>
      <p:sp>
        <p:nvSpPr>
          <p:cNvPr id="29" name="텍스트 개체 틀 2"/>
          <p:cNvSpPr>
            <a:spLocks noGrp="1"/>
          </p:cNvSpPr>
          <p:nvPr>
            <p:ph type="body" sz="quarter" idx="35" hasCustomPrompt="1"/>
          </p:nvPr>
        </p:nvSpPr>
        <p:spPr>
          <a:xfrm>
            <a:off x="666493" y="7339628"/>
            <a:ext cx="4615543" cy="199285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buNone/>
              <a:defRPr sz="1400">
                <a:solidFill>
                  <a:srgbClr val="8A8D8F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- </a:t>
            </a:r>
            <a:r>
              <a:rPr lang="ko-KR" altLang="en-US" dirty="0"/>
              <a:t>핵심 내용을 정리해서 적어주세요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R 14pt</a:t>
            </a:r>
            <a:endParaRPr lang="ko-KR" altLang="en-US" dirty="0"/>
          </a:p>
        </p:txBody>
      </p:sp>
      <p:sp>
        <p:nvSpPr>
          <p:cNvPr id="30" name="텍스트 개체 틀 2"/>
          <p:cNvSpPr>
            <a:spLocks noGrp="1"/>
          </p:cNvSpPr>
          <p:nvPr>
            <p:ph type="body" sz="quarter" idx="10" hasCustomPrompt="1"/>
          </p:nvPr>
        </p:nvSpPr>
        <p:spPr>
          <a:xfrm>
            <a:off x="432000" y="432000"/>
            <a:ext cx="4079824" cy="10146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3200" baseline="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  <a:lvl2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2pPr>
            <a:lvl3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3pPr>
            <a:lvl4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4pPr>
            <a:lvl5pPr>
              <a:defRPr sz="2600">
                <a:latin typeface="하나2.0 B" panose="020B0303000000000000" pitchFamily="50" charset="-127"/>
                <a:ea typeface="하나2.0 B" panose="020B0303000000000000" pitchFamily="50" charset="-127"/>
              </a:defRPr>
            </a:lvl5pPr>
          </a:lstStyle>
          <a:p>
            <a:pPr lvl="0"/>
            <a:r>
              <a:rPr lang="en-US" altLang="ko-KR" dirty="0"/>
              <a:t>CONTENTS</a:t>
            </a:r>
          </a:p>
          <a:p>
            <a:pPr lvl="0"/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B 32pt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9545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bg>
      <p:bgPr>
        <a:solidFill>
          <a:srgbClr val="00917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 userDrawn="1"/>
        </p:nvSpPr>
        <p:spPr>
          <a:xfrm>
            <a:off x="523" y="10317413"/>
            <a:ext cx="7558630" cy="37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텍스트 개체 틀 3"/>
          <p:cNvSpPr>
            <a:spLocks noGrp="1"/>
          </p:cNvSpPr>
          <p:nvPr>
            <p:ph type="body" sz="quarter" idx="12" hasCustomPrompt="1"/>
          </p:nvPr>
        </p:nvSpPr>
        <p:spPr>
          <a:xfrm>
            <a:off x="342000" y="2084336"/>
            <a:ext cx="6474279" cy="170816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>
              <a:buNone/>
              <a:defRPr sz="1200">
                <a:solidFill>
                  <a:srgbClr val="A7D8B7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/>
              <a:t>작성 자료명을 입력해 주세요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6" hasCustomPrompt="1"/>
          </p:nvPr>
        </p:nvSpPr>
        <p:spPr>
          <a:xfrm>
            <a:off x="342000" y="2348880"/>
            <a:ext cx="6474279" cy="54091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buNone/>
              <a:defRPr sz="3800">
                <a:solidFill>
                  <a:schemeClr val="bg1"/>
                </a:solidFill>
                <a:latin typeface="하나2.0 B" panose="020B0303000000000000" pitchFamily="50" charset="-127"/>
                <a:ea typeface="하나2.0 B" panose="020B0303000000000000" pitchFamily="50" charset="-127"/>
              </a:defRPr>
            </a:lvl1pPr>
          </a:lstStyle>
          <a:p>
            <a:pPr lvl="0"/>
            <a:r>
              <a:rPr lang="ko-KR" altLang="en-US" dirty="0" err="1"/>
              <a:t>목차명을</a:t>
            </a:r>
            <a:r>
              <a:rPr lang="ko-KR" altLang="en-US" dirty="0"/>
              <a:t> 입력해 주세요</a:t>
            </a:r>
          </a:p>
        </p:txBody>
      </p:sp>
      <p:sp>
        <p:nvSpPr>
          <p:cNvPr id="5" name="텍스트 개체 틀 3"/>
          <p:cNvSpPr>
            <a:spLocks noGrp="1"/>
          </p:cNvSpPr>
          <p:nvPr>
            <p:ph type="body" sz="quarter" idx="17" hasCustomPrompt="1"/>
          </p:nvPr>
        </p:nvSpPr>
        <p:spPr>
          <a:xfrm>
            <a:off x="342000" y="3167621"/>
            <a:ext cx="6474279" cy="24929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/>
              <a:t>① </a:t>
            </a:r>
            <a:r>
              <a:rPr lang="ko-KR" altLang="en-US" dirty="0" err="1"/>
              <a:t>소목차를</a:t>
            </a:r>
            <a:r>
              <a:rPr lang="ko-KR" altLang="en-US" dirty="0"/>
              <a:t> 작성해 주세요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M 18pt</a:t>
            </a:r>
            <a:endParaRPr lang="ko-KR" altLang="en-US" dirty="0"/>
          </a:p>
        </p:txBody>
      </p:sp>
      <p:sp>
        <p:nvSpPr>
          <p:cNvPr id="6" name="텍스트 개체 틀 3"/>
          <p:cNvSpPr>
            <a:spLocks noGrp="1"/>
          </p:cNvSpPr>
          <p:nvPr>
            <p:ph type="body" sz="quarter" idx="18" hasCustomPrompt="1"/>
          </p:nvPr>
        </p:nvSpPr>
        <p:spPr>
          <a:xfrm>
            <a:off x="342000" y="3606488"/>
            <a:ext cx="6474279" cy="24929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0" indent="0">
              <a:buNone/>
              <a:defRPr sz="1800" baseline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/>
              <a:t>② </a:t>
            </a:r>
            <a:r>
              <a:rPr lang="ko-KR" altLang="en-US" dirty="0" err="1"/>
              <a:t>소목차를</a:t>
            </a:r>
            <a:r>
              <a:rPr lang="ko-KR" altLang="en-US" dirty="0"/>
              <a:t> 작성해 주세요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M 18pt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6228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 userDrawn="1"/>
        </p:nvSpPr>
        <p:spPr>
          <a:xfrm>
            <a:off x="7415675" y="-1"/>
            <a:ext cx="144000" cy="10691813"/>
          </a:xfrm>
          <a:prstGeom prst="rect">
            <a:avLst/>
          </a:prstGeom>
          <a:solidFill>
            <a:srgbClr val="A7D8B7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직사각형 10"/>
          <p:cNvSpPr/>
          <p:nvPr userDrawn="1"/>
        </p:nvSpPr>
        <p:spPr>
          <a:xfrm>
            <a:off x="0" y="-1"/>
            <a:ext cx="144000" cy="10691813"/>
          </a:xfrm>
          <a:prstGeom prst="rect">
            <a:avLst/>
          </a:prstGeom>
          <a:solidFill>
            <a:srgbClr val="A7D8B7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9" name="직사각형 8"/>
          <p:cNvSpPr/>
          <p:nvPr userDrawn="1"/>
        </p:nvSpPr>
        <p:spPr>
          <a:xfrm>
            <a:off x="1045" y="10259812"/>
            <a:ext cx="7558630" cy="432000"/>
          </a:xfrm>
          <a:prstGeom prst="rect">
            <a:avLst/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1" hasCustomPrompt="1"/>
          </p:nvPr>
        </p:nvSpPr>
        <p:spPr>
          <a:xfrm>
            <a:off x="432000" y="242307"/>
            <a:ext cx="3557613" cy="204814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sz="1100">
                <a:solidFill>
                  <a:srgbClr val="009178"/>
                </a:solidFill>
                <a:latin typeface="하나2.0 M" panose="020B0603000000000000" pitchFamily="50" charset="-127"/>
                <a:ea typeface="하나2.0 M" panose="020B0603000000000000" pitchFamily="50" charset="-127"/>
              </a:defRPr>
            </a:lvl1pPr>
          </a:lstStyle>
          <a:p>
            <a:pPr lvl="0"/>
            <a:r>
              <a:rPr lang="ko-KR" altLang="en-US" dirty="0"/>
              <a:t>목차 이름</a:t>
            </a:r>
            <a:r>
              <a:rPr lang="en-US" altLang="ko-KR" dirty="0"/>
              <a:t>(</a:t>
            </a:r>
            <a:r>
              <a:rPr lang="ko-KR" altLang="en-US" dirty="0"/>
              <a:t>개요</a:t>
            </a:r>
            <a:r>
              <a:rPr lang="en-US" altLang="ko-KR" dirty="0"/>
              <a:t>)</a:t>
            </a:r>
            <a:r>
              <a:rPr lang="ko-KR" altLang="en-US" dirty="0"/>
              <a:t>를 작성해 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M 11pt</a:t>
            </a:r>
            <a:endParaRPr lang="ko-KR" altLang="en-US" dirty="0"/>
          </a:p>
        </p:txBody>
      </p:sp>
      <p:sp>
        <p:nvSpPr>
          <p:cNvPr id="14" name="텍스트 개체 틀 12"/>
          <p:cNvSpPr>
            <a:spLocks noGrp="1"/>
          </p:cNvSpPr>
          <p:nvPr>
            <p:ph type="body" sz="quarter" idx="12" hasCustomPrompt="1"/>
          </p:nvPr>
        </p:nvSpPr>
        <p:spPr>
          <a:xfrm>
            <a:off x="432000" y="504366"/>
            <a:ext cx="6695675" cy="432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lang="ko-KR" altLang="en-US" sz="3200" kern="1200">
                <a:solidFill>
                  <a:srgbClr val="009178"/>
                </a:solidFill>
                <a:latin typeface="하나2.0 B" panose="020B0303000000000000" pitchFamily="50" charset="-127"/>
                <a:ea typeface="하나2.0 B" panose="020B0303000000000000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주요 핵심 내용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B 32pt</a:t>
            </a:r>
            <a:endParaRPr lang="ko-KR" altLang="en-US" dirty="0"/>
          </a:p>
        </p:txBody>
      </p:sp>
      <p:sp>
        <p:nvSpPr>
          <p:cNvPr id="15" name="텍스트 개체 틀 12"/>
          <p:cNvSpPr>
            <a:spLocks noGrp="1"/>
          </p:cNvSpPr>
          <p:nvPr>
            <p:ph type="body" sz="quarter" idx="13" hasCustomPrompt="1"/>
          </p:nvPr>
        </p:nvSpPr>
        <p:spPr>
          <a:xfrm>
            <a:off x="432000" y="1004020"/>
            <a:ext cx="6695675" cy="27406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lang="ko-KR" altLang="en-US" sz="1600" kern="120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상세 내용을 정리해서 작성해 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M 16pt</a:t>
            </a:r>
            <a:endParaRPr lang="ko-KR" altLang="en-US" dirty="0"/>
          </a:p>
        </p:txBody>
      </p:sp>
      <p:sp>
        <p:nvSpPr>
          <p:cNvPr id="16" name="텍스트 개체 틀 12"/>
          <p:cNvSpPr>
            <a:spLocks noGrp="1"/>
          </p:cNvSpPr>
          <p:nvPr>
            <p:ph type="body" sz="quarter" idx="14" hasCustomPrompt="1"/>
          </p:nvPr>
        </p:nvSpPr>
        <p:spPr>
          <a:xfrm>
            <a:off x="432000" y="1318079"/>
            <a:ext cx="6695675" cy="274067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buNone/>
              <a:defRPr lang="ko-KR" altLang="en-US" sz="1600" kern="1200">
                <a:solidFill>
                  <a:schemeClr val="tx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1pPr>
          </a:lstStyle>
          <a:p>
            <a:pPr lvl="0"/>
            <a:r>
              <a:rPr lang="ko-KR" altLang="en-US" dirty="0"/>
              <a:t>상세 내용을 정리해서 작성해 주세요 </a:t>
            </a:r>
            <a:r>
              <a:rPr lang="en-US" altLang="ko-KR" dirty="0"/>
              <a:t>: </a:t>
            </a:r>
            <a:r>
              <a:rPr lang="ko-KR" altLang="en-US" dirty="0"/>
              <a:t>하나</a:t>
            </a:r>
            <a:r>
              <a:rPr lang="en-US" altLang="ko-KR" dirty="0"/>
              <a:t>2.0 M 16pt</a:t>
            </a:r>
            <a:endParaRPr lang="ko-KR" altLang="en-US" dirty="0"/>
          </a:p>
        </p:txBody>
      </p:sp>
      <p:pic>
        <p:nvPicPr>
          <p:cNvPr id="17" name="그림 16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000" y="10367812"/>
            <a:ext cx="802284" cy="216000"/>
          </a:xfrm>
          <a:prstGeom prst="rect">
            <a:avLst/>
          </a:prstGeom>
        </p:spPr>
      </p:pic>
      <p:sp>
        <p:nvSpPr>
          <p:cNvPr id="18" name="Slide Number Placeholder 5"/>
          <p:cNvSpPr txBox="1"/>
          <p:nvPr userDrawn="1"/>
        </p:nvSpPr>
        <p:spPr>
          <a:xfrm>
            <a:off x="7113497" y="10331350"/>
            <a:ext cx="266700" cy="288925"/>
          </a:xfrm>
          <a:prstGeom prst="rect">
            <a:avLst/>
          </a:prstGeom>
        </p:spPr>
        <p:txBody>
          <a:bodyPr wrap="none" lIns="0" tIns="0" rIns="0" bIns="0" anchor="ctr"/>
          <a:lstStyle>
            <a:defPPr>
              <a:defRPr lang="ko-KR"/>
            </a:defPPr>
            <a:lvl1pPr algn="l" rtl="0" eaLnBrk="0" fontAlgn="base" latinLnBrk="1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742950" indent="-28575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11430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6002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2057400" indent="-228600" algn="l" rtl="0" eaLnBrk="0" fontAlgn="base" latinLnBrk="1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514600" indent="-228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6pPr>
            <a:lvl7pPr marL="2971800" indent="-228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7pPr>
            <a:lvl8pPr marL="3429000" indent="-228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8pPr>
            <a:lvl9pPr marL="3886200" indent="-228600" algn="l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9pPr>
          </a:lstStyle>
          <a:p>
            <a:pPr algn="ctr" eaLnBrk="1" hangingPunct="1">
              <a:defRPr/>
            </a:pPr>
            <a:r>
              <a:rPr lang="en-US" altLang="ko-KR" sz="600" dirty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|  </a:t>
            </a:r>
            <a:fld id="{86FCFC05-D0CD-473D-BE6A-701852E363A9}" type="slidenum">
              <a:rPr lang="ko-KR" altLang="en-US" sz="60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pPr algn="ctr" eaLnBrk="1" hangingPunct="1">
                <a:defRPr/>
              </a:pPr>
              <a:t>‹#›</a:t>
            </a:fld>
            <a:r>
              <a:rPr lang="en-US" altLang="ko-KR" sz="600" dirty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p</a:t>
            </a:r>
            <a:endParaRPr lang="ko-KR" altLang="en-US" sz="600" dirty="0">
              <a:solidFill>
                <a:schemeClr val="bg1"/>
              </a:solidFill>
              <a:latin typeface="하나2.0 M" panose="020B0603000000000000" pitchFamily="50" charset="-127"/>
              <a:ea typeface="하나2.0 M" panose="020B0603000000000000" pitchFamily="50" charset="-127"/>
            </a:endParaRPr>
          </a:p>
        </p:txBody>
      </p:sp>
      <p:sp>
        <p:nvSpPr>
          <p:cNvPr id="19" name="텍스트 개체 틀 2"/>
          <p:cNvSpPr>
            <a:spLocks noGrp="1"/>
          </p:cNvSpPr>
          <p:nvPr>
            <p:ph type="body" sz="quarter" idx="10" hasCustomPrompt="1"/>
          </p:nvPr>
        </p:nvSpPr>
        <p:spPr>
          <a:xfrm>
            <a:off x="2816854" y="10394850"/>
            <a:ext cx="4291801" cy="161925"/>
          </a:xfrm>
          <a:prstGeom prst="rect">
            <a:avLst/>
          </a:prstGeom>
        </p:spPr>
        <p:txBody>
          <a:bodyPr lIns="0" tIns="0" rIns="0" bIns="0" anchor="ctr"/>
          <a:lstStyle>
            <a:lvl1pPr marL="0" indent="0" algn="r">
              <a:buNone/>
              <a:defRPr lang="ko-KR" altLang="en-US" sz="800" kern="120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1pPr>
            <a:lvl2pPr>
              <a:defRPr lang="ko-KR" altLang="en-US" sz="554" kern="120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2pPr>
            <a:lvl3pPr>
              <a:defRPr lang="ko-KR" altLang="en-US" sz="554" kern="120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3pPr>
            <a:lvl4pPr>
              <a:defRPr lang="ko-KR" altLang="en-US" sz="554" kern="1200" smtClean="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4pPr>
            <a:lvl5pPr>
              <a:defRPr lang="ko-KR" altLang="en-US" sz="554" kern="1200">
                <a:solidFill>
                  <a:schemeClr val="bg1"/>
                </a:solidFill>
                <a:latin typeface="하나2.0 M" panose="020B0603000000000000" pitchFamily="50" charset="-127"/>
                <a:ea typeface="하나2.0 M" panose="020B0603000000000000" pitchFamily="50" charset="-127"/>
                <a:cs typeface="+mn-cs"/>
              </a:defRPr>
            </a:lvl5pPr>
          </a:lstStyle>
          <a:p>
            <a:pPr lvl="0"/>
            <a:r>
              <a:rPr lang="ko-KR" altLang="en-US" dirty="0"/>
              <a:t>작성 자료명을 입력해 주세요</a:t>
            </a:r>
          </a:p>
        </p:txBody>
      </p:sp>
    </p:spTree>
    <p:extLst>
      <p:ext uri="{BB962C8B-B14F-4D97-AF65-F5344CB8AC3E}">
        <p14:creationId xmlns:p14="http://schemas.microsoft.com/office/powerpoint/2010/main" val="2731113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8261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51CC58-F2E8-4795-ADFC-276CE4DA3F54}" type="datetimeFigureOut">
              <a:rPr lang="ko-KR" altLang="en-US" smtClean="0"/>
              <a:t>2026-01-09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8B378-D0EF-4278-82F0-2E73FB5C50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0840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2" r:id="rId2"/>
    <p:sldLayoutId id="2147483673" r:id="rId3"/>
    <p:sldLayoutId id="2147483674" r:id="rId4"/>
    <p:sldLayoutId id="2147483675" r:id="rId5"/>
    <p:sldLayoutId id="2147483662" r:id="rId6"/>
  </p:sldLayoutIdLst>
  <p:txStyles>
    <p:titleStyle>
      <a:lvl1pPr algn="l" defTabSz="755934" rtl="0" eaLnBrk="1" latinLnBrk="1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1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1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1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18" Type="http://schemas.openxmlformats.org/officeDocument/2006/relationships/image" Target="../media/image24.png"/><Relationship Id="rId26" Type="http://schemas.openxmlformats.org/officeDocument/2006/relationships/image" Target="../media/image7.png"/><Relationship Id="rId3" Type="http://schemas.openxmlformats.org/officeDocument/2006/relationships/image" Target="../media/image9.jpg"/><Relationship Id="rId21" Type="http://schemas.openxmlformats.org/officeDocument/2006/relationships/image" Target="../media/image27.jpe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17" Type="http://schemas.openxmlformats.org/officeDocument/2006/relationships/image" Target="../media/image23.png"/><Relationship Id="rId25" Type="http://schemas.openxmlformats.org/officeDocument/2006/relationships/image" Target="../media/image31.png"/><Relationship Id="rId2" Type="http://schemas.openxmlformats.org/officeDocument/2006/relationships/image" Target="../media/image8.png"/><Relationship Id="rId16" Type="http://schemas.openxmlformats.org/officeDocument/2006/relationships/image" Target="../media/image22.png"/><Relationship Id="rId20" Type="http://schemas.openxmlformats.org/officeDocument/2006/relationships/image" Target="../media/image26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24" Type="http://schemas.openxmlformats.org/officeDocument/2006/relationships/image" Target="../media/image30.png"/><Relationship Id="rId5" Type="http://schemas.openxmlformats.org/officeDocument/2006/relationships/image" Target="../media/image11.jpeg"/><Relationship Id="rId15" Type="http://schemas.openxmlformats.org/officeDocument/2006/relationships/image" Target="../media/image21.png"/><Relationship Id="rId23" Type="http://schemas.openxmlformats.org/officeDocument/2006/relationships/image" Target="../media/image29.png"/><Relationship Id="rId10" Type="http://schemas.openxmlformats.org/officeDocument/2006/relationships/image" Target="../media/image16.png"/><Relationship Id="rId19" Type="http://schemas.openxmlformats.org/officeDocument/2006/relationships/image" Target="../media/image25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Relationship Id="rId22" Type="http://schemas.openxmlformats.org/officeDocument/2006/relationships/image" Target="../media/image2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21.png"/><Relationship Id="rId18" Type="http://schemas.openxmlformats.org/officeDocument/2006/relationships/image" Target="../media/image50.png"/><Relationship Id="rId3" Type="http://schemas.openxmlformats.org/officeDocument/2006/relationships/image" Target="../media/image40.png"/><Relationship Id="rId7" Type="http://schemas.openxmlformats.org/officeDocument/2006/relationships/image" Target="../media/image23.png"/><Relationship Id="rId12" Type="http://schemas.openxmlformats.org/officeDocument/2006/relationships/image" Target="../media/image46.png"/><Relationship Id="rId17" Type="http://schemas.openxmlformats.org/officeDocument/2006/relationships/image" Target="../media/image49.png"/><Relationship Id="rId2" Type="http://schemas.openxmlformats.org/officeDocument/2006/relationships/image" Target="../media/image8.png"/><Relationship Id="rId16" Type="http://schemas.openxmlformats.org/officeDocument/2006/relationships/image" Target="../media/image48.png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2.png"/><Relationship Id="rId11" Type="http://schemas.openxmlformats.org/officeDocument/2006/relationships/image" Target="../media/image45.png"/><Relationship Id="rId5" Type="http://schemas.openxmlformats.org/officeDocument/2006/relationships/image" Target="../media/image41.png"/><Relationship Id="rId15" Type="http://schemas.openxmlformats.org/officeDocument/2006/relationships/image" Target="../media/image18.png"/><Relationship Id="rId10" Type="http://schemas.openxmlformats.org/officeDocument/2006/relationships/image" Target="../media/image44.png"/><Relationship Id="rId19" Type="http://schemas.openxmlformats.org/officeDocument/2006/relationships/image" Target="../media/image51.png"/><Relationship Id="rId4" Type="http://schemas.openxmlformats.org/officeDocument/2006/relationships/image" Target="../media/image15.png"/><Relationship Id="rId9" Type="http://schemas.openxmlformats.org/officeDocument/2006/relationships/image" Target="../media/image14.png"/><Relationship Id="rId14" Type="http://schemas.openxmlformats.org/officeDocument/2006/relationships/image" Target="../media/image4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13" Type="http://schemas.openxmlformats.org/officeDocument/2006/relationships/image" Target="../media/image59.jpeg"/><Relationship Id="rId18" Type="http://schemas.openxmlformats.org/officeDocument/2006/relationships/image" Target="../media/image63.jpeg"/><Relationship Id="rId3" Type="http://schemas.openxmlformats.org/officeDocument/2006/relationships/image" Target="../media/image53.png"/><Relationship Id="rId21" Type="http://schemas.openxmlformats.org/officeDocument/2006/relationships/image" Target="../media/image66.jpeg"/><Relationship Id="rId7" Type="http://schemas.openxmlformats.org/officeDocument/2006/relationships/image" Target="../media/image55.jpeg"/><Relationship Id="rId12" Type="http://schemas.openxmlformats.org/officeDocument/2006/relationships/image" Target="../media/image18.png"/><Relationship Id="rId17" Type="http://schemas.openxmlformats.org/officeDocument/2006/relationships/image" Target="../media/image21.png"/><Relationship Id="rId2" Type="http://schemas.openxmlformats.org/officeDocument/2006/relationships/image" Target="../media/image52.jpeg"/><Relationship Id="rId16" Type="http://schemas.openxmlformats.org/officeDocument/2006/relationships/image" Target="../media/image62.jpeg"/><Relationship Id="rId20" Type="http://schemas.openxmlformats.org/officeDocument/2006/relationships/image" Target="../media/image6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58.jpeg"/><Relationship Id="rId5" Type="http://schemas.openxmlformats.org/officeDocument/2006/relationships/image" Target="../media/image54.png"/><Relationship Id="rId15" Type="http://schemas.openxmlformats.org/officeDocument/2006/relationships/image" Target="../media/image61.jpeg"/><Relationship Id="rId10" Type="http://schemas.openxmlformats.org/officeDocument/2006/relationships/image" Target="../media/image23.png"/><Relationship Id="rId19" Type="http://schemas.openxmlformats.org/officeDocument/2006/relationships/image" Target="../media/image64.jpeg"/><Relationship Id="rId4" Type="http://schemas.openxmlformats.org/officeDocument/2006/relationships/image" Target="../media/image42.png"/><Relationship Id="rId9" Type="http://schemas.openxmlformats.org/officeDocument/2006/relationships/image" Target="../media/image57.jpeg"/><Relationship Id="rId14" Type="http://schemas.openxmlformats.org/officeDocument/2006/relationships/image" Target="../media/image60.jpeg"/><Relationship Id="rId22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149157" y="146171"/>
            <a:ext cx="6320845" cy="1225977"/>
          </a:xfrm>
        </p:spPr>
        <p:txBody>
          <a:bodyPr/>
          <a:lstStyle/>
          <a:p>
            <a:r>
              <a:rPr lang="ko-KR" altLang="en-US" sz="4000" dirty="0"/>
              <a:t>나라사랑 </a:t>
            </a:r>
            <a:r>
              <a:rPr lang="ko-KR" altLang="en-US" sz="4000" dirty="0" err="1"/>
              <a:t>하나통장</a:t>
            </a:r>
            <a:r>
              <a:rPr lang="ko-KR" altLang="en-US" sz="4000" dirty="0"/>
              <a:t> </a:t>
            </a:r>
            <a:r>
              <a:rPr lang="en-US" altLang="ko-KR" sz="4000" dirty="0"/>
              <a:t>&amp; </a:t>
            </a:r>
          </a:p>
          <a:p>
            <a:r>
              <a:rPr lang="ko-KR" altLang="en-US" sz="4000" dirty="0"/>
              <a:t>하나 나라사랑카드</a:t>
            </a:r>
          </a:p>
        </p:txBody>
      </p:sp>
      <p:sp>
        <p:nvSpPr>
          <p:cNvPr id="29" name="모서리가 둥근 직사각형 28"/>
          <p:cNvSpPr/>
          <p:nvPr/>
        </p:nvSpPr>
        <p:spPr>
          <a:xfrm>
            <a:off x="1453931" y="1523404"/>
            <a:ext cx="4644920" cy="367736"/>
          </a:xfrm>
          <a:prstGeom prst="roundRect">
            <a:avLst>
              <a:gd name="adj" fmla="val 5000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나라사랑 </a:t>
            </a:r>
            <a:r>
              <a:rPr lang="ko-KR" altLang="en-US" sz="1600" dirty="0" err="1">
                <a:latin typeface="하나2.0 M" panose="020B0603000000000000" pitchFamily="50" charset="-127"/>
                <a:ea typeface="하나2.0 M" panose="020B0603000000000000" pitchFamily="50" charset="-127"/>
              </a:rPr>
              <a:t>하나통장</a:t>
            </a:r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 및 카드 혜택 소개</a:t>
            </a:r>
          </a:p>
        </p:txBody>
      </p:sp>
      <p:sp>
        <p:nvSpPr>
          <p:cNvPr id="30" name="모서리가 둥근 직사각형 29"/>
          <p:cNvSpPr/>
          <p:nvPr/>
        </p:nvSpPr>
        <p:spPr>
          <a:xfrm>
            <a:off x="1453931" y="6318191"/>
            <a:ext cx="4644920" cy="367736"/>
          </a:xfrm>
          <a:prstGeom prst="roundRect">
            <a:avLst>
              <a:gd name="adj" fmla="val 5000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나라사랑 </a:t>
            </a:r>
            <a:r>
              <a:rPr lang="ko-KR" altLang="en-US" sz="1600" dirty="0" err="1">
                <a:latin typeface="하나2.0 M" panose="020B0603000000000000" pitchFamily="50" charset="-127"/>
                <a:ea typeface="하나2.0 M" panose="020B0603000000000000" pitchFamily="50" charset="-127"/>
              </a:rPr>
              <a:t>하나통장</a:t>
            </a:r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 및 카드 가입 절차 안내</a:t>
            </a:r>
          </a:p>
        </p:txBody>
      </p:sp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925315"/>
              </p:ext>
            </p:extLst>
          </p:nvPr>
        </p:nvGraphicFramePr>
        <p:xfrm>
          <a:off x="120129" y="1997123"/>
          <a:ext cx="7309372" cy="4190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4906">
                  <a:extLst>
                    <a:ext uri="{9D8B030D-6E8A-4147-A177-3AD203B41FA5}">
                      <a16:colId xmlns:a16="http://schemas.microsoft.com/office/drawing/2014/main" val="2407858011"/>
                    </a:ext>
                  </a:extLst>
                </a:gridCol>
                <a:gridCol w="2789566">
                  <a:extLst>
                    <a:ext uri="{9D8B030D-6E8A-4147-A177-3AD203B41FA5}">
                      <a16:colId xmlns:a16="http://schemas.microsoft.com/office/drawing/2014/main" val="342349627"/>
                    </a:ext>
                  </a:extLst>
                </a:gridCol>
                <a:gridCol w="922458">
                  <a:extLst>
                    <a:ext uri="{9D8B030D-6E8A-4147-A177-3AD203B41FA5}">
                      <a16:colId xmlns:a16="http://schemas.microsoft.com/office/drawing/2014/main" val="2420000011"/>
                    </a:ext>
                  </a:extLst>
                </a:gridCol>
                <a:gridCol w="2742442">
                  <a:extLst>
                    <a:ext uri="{9D8B030D-6E8A-4147-A177-3AD203B41FA5}">
                      <a16:colId xmlns:a16="http://schemas.microsoft.com/office/drawing/2014/main" val="991963206"/>
                    </a:ext>
                  </a:extLst>
                </a:gridCol>
              </a:tblGrid>
              <a:tr h="298026"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50" baseline="0" dirty="0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나라사랑 </a:t>
                      </a:r>
                      <a:r>
                        <a:rPr lang="ko-KR" altLang="en-US" sz="1200" b="1" spc="-50" baseline="0" dirty="0" err="1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하나통장</a:t>
                      </a:r>
                      <a:r>
                        <a:rPr lang="ko-KR" altLang="en-US" sz="1200" b="1" spc="-50" baseline="0" dirty="0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상품 안내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2428375"/>
                  </a:ext>
                </a:extLst>
              </a:tr>
              <a:tr h="4635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5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가입대상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 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38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세 이하의 병역판정검사 수검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예정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자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현역병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사회복무요원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군복무를 마친 예비역 등 실명의 개인 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단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병무청에서 나라사랑카드 가입을 승인한 개인에 한함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1098600"/>
                  </a:ext>
                </a:extLst>
              </a:tr>
              <a:tr h="3570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50" baseline="0" dirty="0" err="1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적용이율</a:t>
                      </a:r>
                      <a:endParaRPr lang="en-US" altLang="ko-KR" sz="1100" b="1" spc="-5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최고 </a:t>
                      </a:r>
                      <a:r>
                        <a:rPr lang="en-US" altLang="ko-KR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2.00%</a:t>
                      </a:r>
                      <a:r>
                        <a:rPr lang="en-US" altLang="ko-KR" sz="1100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세전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)[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기본 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0.10%</a:t>
                      </a:r>
                      <a:r>
                        <a:rPr lang="en-US" altLang="ko-KR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+ </a:t>
                      </a:r>
                      <a:r>
                        <a:rPr lang="ko-KR" altLang="en-US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우대 </a:t>
                      </a:r>
                      <a:r>
                        <a:rPr lang="en-US" altLang="ko-KR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1.90%]</a:t>
                      </a:r>
                      <a:r>
                        <a:rPr lang="ko-KR" altLang="en-US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(2026.01.05 </a:t>
                      </a:r>
                      <a:r>
                        <a:rPr lang="ko-KR" altLang="en-US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기준</a:t>
                      </a:r>
                      <a:r>
                        <a:rPr lang="en-US" altLang="ko-KR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baseline="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세전</a:t>
                      </a:r>
                      <a:r>
                        <a:rPr lang="en-US" altLang="ko-KR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ko-KR" altLang="en-US" sz="110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390866"/>
                  </a:ext>
                </a:extLst>
              </a:tr>
              <a:tr h="46359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우대금리</a:t>
                      </a:r>
                      <a:endParaRPr lang="en-US" altLang="ko-KR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100" b="1" dirty="0" err="1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제공조건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군급여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입금 실적이 충족된 경우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국군재정관리단의 중앙급여이체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  <a:p>
                      <a:pPr latinLnBrk="1"/>
                      <a:r>
                        <a:rPr lang="en-US" altLang="ko-KR" sz="105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※ </a:t>
                      </a:r>
                      <a:r>
                        <a:rPr lang="ko-KR" altLang="en-US" sz="105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단</a:t>
                      </a:r>
                      <a:r>
                        <a:rPr lang="en-US" altLang="ko-KR" sz="105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05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사회복무요원은 복무기간 등록 후 기간 중 급여 입금 실적이 충족된 경우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87606626"/>
                  </a:ext>
                </a:extLst>
              </a:tr>
              <a:tr h="298026"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50" baseline="0" dirty="0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하나 나라사랑카드 혜택 안내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100" b="0" spc="-5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indent="0" latinLnBrk="1">
                        <a:buFont typeface="Arial" panose="020B0604020202020204" pitchFamily="34" charset="0"/>
                        <a:buNone/>
                      </a:pPr>
                      <a:endParaRPr lang="ko-KR" altLang="en-US" sz="1100" b="1" spc="-5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C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100" b="0" spc="-5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7832712"/>
                  </a:ext>
                </a:extLst>
              </a:tr>
              <a:tr h="645722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spc="-7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실적 </a:t>
                      </a:r>
                      <a:endParaRPr lang="en-US" altLang="ko-KR" sz="1100" b="1" spc="-7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latinLnBrk="1"/>
                      <a:r>
                        <a:rPr lang="ko-KR" altLang="en-US" sz="1100" b="1" spc="-7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조건 없이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PX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최대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30%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월 할인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만원한도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쿠팡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네이버플러스 스토어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20%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편의점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CU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최대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30%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할인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indent="0" latinLnBrk="1"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1" spc="-7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전월 실적 </a:t>
                      </a:r>
                      <a:endParaRPr lang="en-US" altLang="ko-KR" sz="1100" b="1" spc="-7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0" indent="0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1" spc="-7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</a:t>
                      </a:r>
                      <a:r>
                        <a:rPr lang="ko-KR" altLang="en-US" sz="1100" b="1" spc="-7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만원 이상 </a:t>
                      </a:r>
                      <a:r>
                        <a:rPr lang="en-US" altLang="ko-KR" sz="1100" b="1" spc="-7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1" spc="-7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통합 할인 한도</a:t>
                      </a: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대중교통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버스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지하철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 20%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국군콘도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이용시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20%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스타벅스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20%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아웃백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/VIPS 20%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롯데리아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맥도날드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버거킹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등 패스트푸드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G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마켓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무신사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/11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번가 등 온라인쇼핑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TOEIC, </a:t>
                      </a:r>
                      <a:r>
                        <a:rPr lang="en-US" altLang="ko-KR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OPIc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등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어학시험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교보문고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알라딘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광역교통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(KTX, SRT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등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 5%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에버랜드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롯데월드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50%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할인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월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회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7018057"/>
                  </a:ext>
                </a:extLst>
              </a:tr>
              <a:tr h="119210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spc="-70" baseline="0" dirty="0" err="1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군급여</a:t>
                      </a:r>
                      <a:endParaRPr lang="en-US" altLang="ko-KR" sz="1100" b="1" spc="-7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latinLnBrk="1"/>
                      <a:r>
                        <a:rPr lang="ko-KR" altLang="en-US" sz="1100" b="1" spc="-70" baseline="0" dirty="0" err="1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특화서비스</a:t>
                      </a:r>
                      <a:endParaRPr lang="ko-KR" altLang="en-US" sz="1100" b="1" spc="-7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택시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: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할인 최대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20%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딜리버리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: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배달의민족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쿠팡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요기요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최대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20%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디지털라이프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: 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최대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10% </a:t>
                      </a:r>
                      <a:r>
                        <a:rPr lang="ko-KR" altLang="en-US" sz="1100" b="0" spc="-7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캐시백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(OTT,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유튜브 등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영화관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: CGV 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팝콘 세트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6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회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7613705"/>
                  </a:ext>
                </a:extLst>
              </a:tr>
              <a:tr h="472719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100" b="1" spc="-7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금융서비스</a:t>
                      </a:r>
                    </a:p>
                  </a:txBody>
                  <a:tcPr anchor="ctr">
                    <a:lnL w="12700" cmpd="sng">
                      <a:noFill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178"/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현역병 상해보험</a:t>
                      </a:r>
                    </a:p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나라사랑 휴대폰 케어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휴대폰 파손 보상</a:t>
                      </a:r>
                      <a:r>
                        <a:rPr lang="en-US" altLang="ko-KR" sz="1100" b="0" spc="-7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ko-KR" altLang="en-US" sz="1100" b="0" spc="-7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17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171450" indent="-171450" latinLnBrk="1">
                        <a:buFont typeface="Arial" panose="020B0604020202020204" pitchFamily="34" charset="0"/>
                        <a:buChar char="•"/>
                      </a:pPr>
                      <a:endParaRPr lang="ko-KR" altLang="en-US" sz="1200" b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124201"/>
                  </a:ext>
                </a:extLst>
              </a:tr>
            </a:tbl>
          </a:graphicData>
        </a:graphic>
      </p:graphicFrame>
      <p:sp>
        <p:nvSpPr>
          <p:cNvPr id="32" name="모서리가 둥근 직사각형 31"/>
          <p:cNvSpPr/>
          <p:nvPr/>
        </p:nvSpPr>
        <p:spPr>
          <a:xfrm>
            <a:off x="129680" y="6787063"/>
            <a:ext cx="3594846" cy="358346"/>
          </a:xfrm>
          <a:prstGeom prst="roundRect">
            <a:avLst/>
          </a:prstGeom>
          <a:solidFill>
            <a:srgbClr val="D7EDE6"/>
          </a:solidFill>
          <a:ln>
            <a:solidFill>
              <a:srgbClr val="0066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나라사랑 </a:t>
            </a:r>
            <a:r>
              <a:rPr lang="ko-KR" altLang="en-US" sz="1200" b="1" dirty="0" err="1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하나통장이</a:t>
            </a:r>
            <a:r>
              <a:rPr lang="ko-KR" altLang="en-US" sz="12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 없어요</a:t>
            </a:r>
            <a:r>
              <a:rPr lang="en-US" altLang="ko-KR" sz="12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!</a:t>
            </a:r>
            <a:endParaRPr lang="ko-KR" altLang="en-US" sz="1200" b="1" dirty="0">
              <a:solidFill>
                <a:srgbClr val="004E42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33" name="모서리가 둥근 직사각형 32"/>
          <p:cNvSpPr/>
          <p:nvPr/>
        </p:nvSpPr>
        <p:spPr>
          <a:xfrm>
            <a:off x="3834655" y="6787063"/>
            <a:ext cx="3594846" cy="358346"/>
          </a:xfrm>
          <a:prstGeom prst="roundRect">
            <a:avLst/>
          </a:prstGeom>
          <a:solidFill>
            <a:srgbClr val="D7EDE6"/>
          </a:solidFill>
          <a:ln>
            <a:solidFill>
              <a:srgbClr val="0066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이미 나라사랑 </a:t>
            </a:r>
            <a:r>
              <a:rPr lang="ko-KR" altLang="en-US" sz="1200" b="1" dirty="0" err="1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하나통장이</a:t>
            </a:r>
            <a:r>
              <a:rPr lang="ko-KR" altLang="en-US" sz="12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 있어요</a:t>
            </a:r>
            <a:r>
              <a:rPr lang="en-US" altLang="ko-KR" sz="12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!</a:t>
            </a:r>
            <a:endParaRPr lang="ko-KR" altLang="en-US" sz="1200" b="1" dirty="0">
              <a:solidFill>
                <a:srgbClr val="004E42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129680" y="7229356"/>
            <a:ext cx="3594846" cy="2495552"/>
          </a:xfrm>
          <a:prstGeom prst="roundRect">
            <a:avLst>
              <a:gd name="adj" fmla="val 2744"/>
            </a:avLst>
          </a:prstGeom>
          <a:solidFill>
            <a:schemeClr val="bg1"/>
          </a:solidFill>
          <a:ln>
            <a:solidFill>
              <a:srgbClr val="0066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3834655" y="7229356"/>
            <a:ext cx="3594846" cy="2495551"/>
          </a:xfrm>
          <a:prstGeom prst="roundRect">
            <a:avLst>
              <a:gd name="adj" fmla="val 2378"/>
            </a:avLst>
          </a:prstGeom>
          <a:solidFill>
            <a:schemeClr val="bg1"/>
          </a:solidFill>
          <a:ln>
            <a:solidFill>
              <a:srgbClr val="0066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853972" y="8057471"/>
            <a:ext cx="3588230" cy="67710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200" b="1" u="sng" dirty="0">
                <a:latin typeface="하나2.0 L" panose="020B0203000000000000" pitchFamily="50" charset="-127"/>
                <a:ea typeface="하나2.0 L" panose="020B0203000000000000" pitchFamily="50" charset="-127"/>
              </a:rPr>
              <a:t>나라사랑 </a:t>
            </a:r>
            <a:r>
              <a:rPr lang="ko-KR" altLang="en-US" sz="1200" b="1" u="sng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하나통장</a:t>
            </a:r>
            <a:r>
              <a:rPr lang="ko-KR" altLang="en-US" sz="1200" b="1" u="sng" dirty="0"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en-US" altLang="ko-KR" sz="1200" b="1" u="sng" dirty="0">
                <a:latin typeface="하나2.0 L" panose="020B0203000000000000" pitchFamily="50" charset="-127"/>
                <a:ea typeface="하나2.0 L" panose="020B0203000000000000" pitchFamily="50" charset="-127"/>
              </a:rPr>
              <a:t>&amp;</a:t>
            </a:r>
            <a:r>
              <a:rPr lang="ko-KR" altLang="en-US" sz="1200" b="1" u="sng" dirty="0">
                <a:latin typeface="하나2.0 L" panose="020B0203000000000000" pitchFamily="50" charset="-127"/>
                <a:ea typeface="하나2.0 L" panose="020B0203000000000000" pitchFamily="50" charset="-127"/>
              </a:rPr>
              <a:t> 하나 나라사랑카드 보유 손님</a:t>
            </a:r>
            <a:endParaRPr lang="en-US" altLang="ko-KR" sz="1200" b="1" u="sng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pPr algn="ctr"/>
            <a:r>
              <a:rPr lang="en-US" altLang="ko-KR" sz="10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OR</a:t>
            </a:r>
            <a:r>
              <a:rPr lang="en-US" altLang="ko-KR" sz="12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ko-KR" altLang="en-US" sz="1200" b="1" u="sng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하나은행 입출금 통장이 있는 손님</a:t>
            </a:r>
            <a:r>
              <a:rPr lang="ko-KR" altLang="en-US" sz="12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이라면</a:t>
            </a:r>
            <a:r>
              <a:rPr lang="en-US" altLang="ko-KR" sz="12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!</a:t>
            </a:r>
          </a:p>
          <a:p>
            <a:pPr algn="ctr"/>
            <a:r>
              <a:rPr lang="ko-KR" altLang="en-US" sz="14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「하나 </a:t>
            </a:r>
            <a:r>
              <a:rPr lang="ko-KR" altLang="en-US" sz="1400" b="1" dirty="0" err="1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장병내일준비적금」</a:t>
            </a:r>
            <a:r>
              <a:rPr lang="ko-KR" altLang="en-US" sz="1200" b="1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에</a:t>
            </a:r>
            <a:r>
              <a:rPr lang="ko-KR" altLang="en-US" sz="12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 바로 가입</a:t>
            </a:r>
            <a:r>
              <a:rPr lang="ko-KR" altLang="en-US" sz="12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이 가능해요</a:t>
            </a:r>
            <a:r>
              <a:rPr lang="en-US" altLang="ko-KR" sz="1200" dirty="0">
                <a:latin typeface="하나2.0 L" panose="020B0203000000000000" pitchFamily="50" charset="-127"/>
                <a:ea typeface="하나2.0 L" panose="020B0203000000000000" pitchFamily="50" charset="-127"/>
              </a:rPr>
              <a:t>!</a:t>
            </a:r>
          </a:p>
        </p:txBody>
      </p:sp>
      <p:sp>
        <p:nvSpPr>
          <p:cNvPr id="37" name="모서리가 둥근 직사각형 36"/>
          <p:cNvSpPr/>
          <p:nvPr/>
        </p:nvSpPr>
        <p:spPr>
          <a:xfrm>
            <a:off x="3967046" y="8872445"/>
            <a:ext cx="3100504" cy="764254"/>
          </a:xfrm>
          <a:prstGeom prst="roundRect">
            <a:avLst>
              <a:gd name="adj" fmla="val 16714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25" y="8864854"/>
            <a:ext cx="1123951" cy="999067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3982007" y="8930246"/>
            <a:ext cx="284498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ko-KR" altLang="en-US" sz="14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 장병내일준비 적금 </a:t>
            </a:r>
            <a:r>
              <a:rPr lang="ko-KR" altLang="en-US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가입하는 법</a:t>
            </a:r>
            <a:r>
              <a:rPr lang="en-US" altLang="ko-KR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!</a:t>
            </a:r>
          </a:p>
          <a:p>
            <a:r>
              <a:rPr lang="en-US" altLang="ko-KR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5page</a:t>
            </a:r>
            <a:r>
              <a:rPr lang="ko-KR" altLang="en-US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에서 자세히 알아보세요</a:t>
            </a:r>
            <a:endParaRPr lang="en-US" altLang="ko-KR" sz="14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3967046" y="7323702"/>
            <a:ext cx="3277710" cy="68480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[</a:t>
            </a:r>
            <a:r>
              <a:rPr lang="ko-KR" altLang="en-US" sz="14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필수 사전 준비물</a:t>
            </a:r>
            <a:r>
              <a:rPr lang="en-US" altLang="ko-KR" sz="14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]</a:t>
            </a:r>
          </a:p>
          <a:p>
            <a:r>
              <a:rPr lang="ko-KR" altLang="en-US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① 나라사랑포털 앱 ② </a:t>
            </a:r>
            <a:r>
              <a:rPr lang="ko-KR" altLang="en-US" sz="14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하나원큐</a:t>
            </a:r>
            <a:r>
              <a:rPr lang="ko-KR" altLang="en-US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앱</a:t>
            </a:r>
            <a:endParaRPr lang="en-US" altLang="ko-KR" sz="14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r>
              <a:rPr lang="en-US" altLang="ko-KR" sz="105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*</a:t>
            </a:r>
            <a:r>
              <a:rPr lang="ko-KR" altLang="en-US" sz="105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장병내일준비적금 가입시 필수</a:t>
            </a:r>
            <a:endParaRPr lang="en-US" altLang="ko-KR" sz="1050" b="1" dirty="0">
              <a:solidFill>
                <a:srgbClr val="004E42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305728" y="7321095"/>
            <a:ext cx="284498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US" altLang="ko-KR" sz="14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[</a:t>
            </a:r>
            <a:r>
              <a:rPr lang="ko-KR" altLang="en-US" sz="14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필수 사전 준비물</a:t>
            </a:r>
            <a:r>
              <a:rPr lang="en-US" altLang="ko-KR" sz="14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]</a:t>
            </a:r>
          </a:p>
          <a:p>
            <a:r>
              <a:rPr lang="ko-KR" altLang="en-US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① 신분증</a:t>
            </a:r>
            <a:r>
              <a:rPr lang="en-US" altLang="ko-KR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ko-KR" altLang="en-US" sz="1400" dirty="0">
                <a:latin typeface="하나2.0 L" panose="020B0203000000000000" pitchFamily="50" charset="-127"/>
                <a:ea typeface="하나2.0 L" panose="020B0203000000000000" pitchFamily="50" charset="-127"/>
              </a:rPr>
              <a:t>② 본인명의 핸드폰</a:t>
            </a:r>
            <a:endParaRPr lang="en-US" altLang="ko-KR" sz="1050" b="1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277919" y="7914369"/>
            <a:ext cx="3290704" cy="1719099"/>
          </a:xfrm>
          <a:prstGeom prst="roundRect">
            <a:avLst>
              <a:gd name="adj" fmla="val 6744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400" b="1" dirty="0">
              <a:solidFill>
                <a:srgbClr val="006664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9442" y="7947569"/>
            <a:ext cx="3191763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STEP1. 2page </a:t>
            </a:r>
            <a:r>
              <a:rPr lang="ko-KR" altLang="en-US" sz="120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참고</a:t>
            </a:r>
            <a:endParaRPr lang="en-US" altLang="ko-KR" sz="1200" dirty="0">
              <a:solidFill>
                <a:srgbClr val="004E42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pPr algn="ctr"/>
            <a:r>
              <a:rPr lang="ko-KR" altLang="en-US" sz="16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나라사랑 </a:t>
            </a:r>
            <a:r>
              <a:rPr lang="ko-KR" altLang="en-US" sz="1600" b="1" dirty="0" err="1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하나통장</a:t>
            </a:r>
            <a:r>
              <a:rPr lang="ko-KR" altLang="en-US" sz="16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en-US" altLang="ko-KR" sz="16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+ </a:t>
            </a:r>
            <a:r>
              <a:rPr lang="ko-KR" altLang="en-US" sz="16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카드 만들기</a:t>
            </a:r>
          </a:p>
        </p:txBody>
      </p:sp>
      <p:sp>
        <p:nvSpPr>
          <p:cNvPr id="44" name="갈매기형 수장 43"/>
          <p:cNvSpPr/>
          <p:nvPr/>
        </p:nvSpPr>
        <p:spPr>
          <a:xfrm rot="5400000">
            <a:off x="1907488" y="8875848"/>
            <a:ext cx="100010" cy="195263"/>
          </a:xfrm>
          <a:prstGeom prst="chevron">
            <a:avLst>
              <a:gd name="adj" fmla="val 72682"/>
            </a:avLst>
          </a:prstGeom>
          <a:solidFill>
            <a:srgbClr val="004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22643" y="9049979"/>
            <a:ext cx="284498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ko-KR" sz="120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STEP2. 3page </a:t>
            </a:r>
            <a:r>
              <a:rPr lang="ko-KR" altLang="en-US" sz="120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참고</a:t>
            </a:r>
            <a:r>
              <a:rPr lang="en-US" altLang="ko-KR" sz="120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</a:p>
          <a:p>
            <a:pPr algn="ctr"/>
            <a:r>
              <a:rPr lang="ko-KR" altLang="en-US" sz="1600" b="1" dirty="0" err="1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하나원큐</a:t>
            </a:r>
            <a:r>
              <a:rPr lang="en-US" altLang="ko-KR" sz="160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(</a:t>
            </a:r>
            <a:r>
              <a:rPr lang="ko-KR" altLang="en-US" sz="160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하나은행</a:t>
            </a:r>
            <a:r>
              <a:rPr lang="en-US" altLang="ko-KR" sz="160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) </a:t>
            </a:r>
            <a:r>
              <a:rPr lang="ko-KR" altLang="en-US" sz="1600" b="1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앱 설치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66509" y="8436868"/>
            <a:ext cx="2844988" cy="4154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050" u="sng" dirty="0">
                <a:latin typeface="하나2.0 L" panose="020B0203000000000000" pitchFamily="50" charset="-127"/>
                <a:ea typeface="하나2.0 L" panose="020B0203000000000000" pitchFamily="50" charset="-127"/>
              </a:rPr>
              <a:t>나라사랑 </a:t>
            </a:r>
            <a:r>
              <a:rPr lang="ko-KR" altLang="en-US" sz="1050" u="sng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하나통장</a:t>
            </a:r>
            <a:r>
              <a:rPr lang="ko-KR" altLang="en-US" sz="1050" u="sng" dirty="0">
                <a:latin typeface="하나2.0 L" panose="020B0203000000000000" pitchFamily="50" charset="-127"/>
                <a:ea typeface="하나2.0 L" panose="020B0203000000000000" pitchFamily="50" charset="-127"/>
              </a:rPr>
              <a:t> 및 하나 나라사랑카드는 </a:t>
            </a:r>
            <a:endParaRPr lang="en-US" altLang="ko-KR" sz="1050" u="sng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pPr algn="ctr"/>
            <a:r>
              <a:rPr lang="en-US" altLang="ko-KR" sz="1050" u="sng" dirty="0">
                <a:latin typeface="하나2.0 L" panose="020B0203000000000000" pitchFamily="50" charset="-127"/>
                <a:ea typeface="하나2.0 L" panose="020B0203000000000000" pitchFamily="50" charset="-127"/>
              </a:rPr>
              <a:t>QR</a:t>
            </a:r>
            <a:r>
              <a:rPr lang="ko-KR" altLang="en-US" sz="1050" u="sng" dirty="0">
                <a:latin typeface="하나2.0 L" panose="020B0203000000000000" pitchFamily="50" charset="-127"/>
                <a:ea typeface="하나2.0 L" panose="020B0203000000000000" pitchFamily="50" charset="-127"/>
              </a:rPr>
              <a:t>을 통해 한번에 신청 가능합니다</a:t>
            </a:r>
            <a:r>
              <a:rPr lang="en-US" altLang="ko-KR" sz="1050" u="sng" dirty="0">
                <a:latin typeface="하나2.0 L" panose="020B0203000000000000" pitchFamily="50" charset="-127"/>
                <a:ea typeface="하나2.0 L" panose="020B0203000000000000" pitchFamily="50" charset="-127"/>
              </a:rPr>
              <a:t>.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950" y="146171"/>
            <a:ext cx="1165901" cy="1172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33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432000" y="257627"/>
            <a:ext cx="6695675" cy="432000"/>
          </a:xfrm>
        </p:spPr>
        <p:txBody>
          <a:bodyPr>
            <a:normAutofit lnSpcReduction="10000"/>
          </a:bodyPr>
          <a:lstStyle/>
          <a:p>
            <a:r>
              <a:rPr lang="ko-KR" altLang="en-US" dirty="0"/>
              <a:t>나라사랑 </a:t>
            </a:r>
            <a:r>
              <a:rPr lang="ko-KR" altLang="en-US" dirty="0" err="1"/>
              <a:t>하나통장</a:t>
            </a:r>
            <a:r>
              <a:rPr lang="ko-KR" altLang="en-US" dirty="0"/>
              <a:t> 및 카드 개설</a:t>
            </a:r>
          </a:p>
        </p:txBody>
      </p:sp>
      <p:sp>
        <p:nvSpPr>
          <p:cNvPr id="9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411650" y="969391"/>
            <a:ext cx="6695675" cy="274067"/>
          </a:xfrm>
        </p:spPr>
        <p:txBody>
          <a:bodyPr>
            <a:normAutofit/>
          </a:bodyPr>
          <a:lstStyle/>
          <a:p>
            <a:r>
              <a:rPr lang="en-US" altLang="ko-KR" sz="1200" dirty="0"/>
              <a:t>01. QR</a:t>
            </a:r>
            <a:r>
              <a:rPr lang="ko-KR" altLang="en-US" sz="1200" dirty="0"/>
              <a:t>코드 촬영 </a:t>
            </a:r>
            <a:r>
              <a:rPr lang="en-US" altLang="ko-KR" sz="1200" dirty="0"/>
              <a:t>&gt; </a:t>
            </a:r>
            <a:r>
              <a:rPr lang="ko-KR" altLang="en-US" sz="1200" dirty="0"/>
              <a:t>통장 및 카드 만들기 선택 </a:t>
            </a:r>
            <a:r>
              <a:rPr lang="en-US" altLang="ko-KR" sz="1200" dirty="0"/>
              <a:t>&gt; </a:t>
            </a:r>
            <a:r>
              <a:rPr lang="ko-KR" altLang="en-US" sz="1200" dirty="0"/>
              <a:t>본인확인 및 약관동의 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6134009" y="110469"/>
            <a:ext cx="1070024" cy="1070631"/>
            <a:chOff x="5276335" y="196968"/>
            <a:chExt cx="1309813" cy="1310556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5276335" y="196968"/>
              <a:ext cx="1309813" cy="1310556"/>
            </a:xfrm>
            <a:prstGeom prst="roundRect">
              <a:avLst>
                <a:gd name="adj" fmla="val 11716"/>
              </a:avLst>
            </a:prstGeom>
            <a:solidFill>
              <a:schemeClr val="bg1"/>
            </a:solidFill>
            <a:ln w="25400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75189" y="284713"/>
              <a:ext cx="1136821" cy="1147716"/>
            </a:xfrm>
            <a:prstGeom prst="rect">
              <a:avLst/>
            </a:prstGeom>
          </p:spPr>
        </p:pic>
        <p:sp>
          <p:nvSpPr>
            <p:cNvPr id="18" name="직사각형 17"/>
            <p:cNvSpPr/>
            <p:nvPr/>
          </p:nvSpPr>
          <p:spPr>
            <a:xfrm>
              <a:off x="5375189" y="309426"/>
              <a:ext cx="1112108" cy="1111601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dirty="0">
                  <a:solidFill>
                    <a:schemeClr val="tx1"/>
                  </a:solidFill>
                  <a:latin typeface="하나2.0 M" panose="020B0603000000000000" pitchFamily="50" charset="-127"/>
                  <a:ea typeface="하나2.0 M" panose="020B0603000000000000" pitchFamily="50" charset="-127"/>
                </a:rPr>
                <a:t>QR</a:t>
              </a: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382582" y="1266997"/>
            <a:ext cx="6828913" cy="2011404"/>
            <a:chOff x="378274" y="1469655"/>
            <a:chExt cx="6560066" cy="1932217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170" b="17113"/>
            <a:stretch/>
          </p:blipFill>
          <p:spPr>
            <a:xfrm>
              <a:off x="5392175" y="1481203"/>
              <a:ext cx="1546165" cy="1896108"/>
            </a:xfrm>
            <a:prstGeom prst="rect">
              <a:avLst/>
            </a:prstGeom>
          </p:spPr>
        </p:pic>
        <p:pic>
          <p:nvPicPr>
            <p:cNvPr id="24" name="그림 23"/>
            <p:cNvPicPr>
              <a:picLocks noChangeAspect="1"/>
            </p:cNvPicPr>
            <p:nvPr/>
          </p:nvPicPr>
          <p:blipFill rotWithShape="1">
            <a:blip r:embed="rId4"/>
            <a:srcRect r="2070"/>
            <a:stretch/>
          </p:blipFill>
          <p:spPr>
            <a:xfrm>
              <a:off x="5384478" y="3055520"/>
              <a:ext cx="1541162" cy="336704"/>
            </a:xfrm>
            <a:prstGeom prst="rect">
              <a:avLst/>
            </a:prstGeom>
          </p:spPr>
        </p:pic>
        <p:sp>
          <p:nvSpPr>
            <p:cNvPr id="25" name="모서리가 둥근 직사각형 24"/>
            <p:cNvSpPr/>
            <p:nvPr/>
          </p:nvSpPr>
          <p:spPr>
            <a:xfrm>
              <a:off x="5416785" y="3089975"/>
              <a:ext cx="1494869" cy="252411"/>
            </a:xfrm>
            <a:prstGeom prst="roundRect">
              <a:avLst/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3" name="그림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203"/>
            <a:stretch/>
          </p:blipFill>
          <p:spPr>
            <a:xfrm>
              <a:off x="378274" y="1497467"/>
              <a:ext cx="1552365" cy="1904405"/>
            </a:xfrm>
            <a:prstGeom prst="rect">
              <a:avLst/>
            </a:prstGeom>
          </p:spPr>
        </p:pic>
        <p:sp>
          <p:nvSpPr>
            <p:cNvPr id="44" name="직사각형 43"/>
            <p:cNvSpPr/>
            <p:nvPr/>
          </p:nvSpPr>
          <p:spPr>
            <a:xfrm>
              <a:off x="381405" y="1469655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2049566" y="1469655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6" name="그림 45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97861" y="3057742"/>
              <a:ext cx="1524215" cy="310238"/>
            </a:xfrm>
            <a:prstGeom prst="rect">
              <a:avLst/>
            </a:prstGeom>
          </p:spPr>
        </p:pic>
        <p:sp>
          <p:nvSpPr>
            <p:cNvPr id="47" name="모서리가 둥근 직사각형 46"/>
            <p:cNvSpPr/>
            <p:nvPr/>
          </p:nvSpPr>
          <p:spPr>
            <a:xfrm>
              <a:off x="401875" y="3089975"/>
              <a:ext cx="1494869" cy="252411"/>
            </a:xfrm>
            <a:prstGeom prst="roundRect">
              <a:avLst/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8" name="그림 4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507" b="32769"/>
            <a:stretch/>
          </p:blipFill>
          <p:spPr>
            <a:xfrm>
              <a:off x="2072954" y="1485011"/>
              <a:ext cx="1522713" cy="1904999"/>
            </a:xfrm>
            <a:prstGeom prst="rect">
              <a:avLst/>
            </a:prstGeom>
            <a:ln w="3175">
              <a:noFill/>
            </a:ln>
          </p:spPr>
        </p:pic>
        <p:pic>
          <p:nvPicPr>
            <p:cNvPr id="49" name="그림 48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2063427" y="3083734"/>
              <a:ext cx="1528766" cy="288617"/>
            </a:xfrm>
            <a:prstGeom prst="rect">
              <a:avLst/>
            </a:prstGeom>
          </p:spPr>
        </p:pic>
        <p:sp>
          <p:nvSpPr>
            <p:cNvPr id="50" name="모서리가 둥근 직사각형 49"/>
            <p:cNvSpPr/>
            <p:nvPr/>
          </p:nvSpPr>
          <p:spPr>
            <a:xfrm>
              <a:off x="2088830" y="2337781"/>
              <a:ext cx="1473931" cy="1004605"/>
            </a:xfrm>
            <a:prstGeom prst="roundRect">
              <a:avLst>
                <a:gd name="adj" fmla="val 5922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타원 50"/>
            <p:cNvSpPr/>
            <p:nvPr/>
          </p:nvSpPr>
          <p:spPr>
            <a:xfrm>
              <a:off x="1898264" y="2337781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pic>
          <p:nvPicPr>
            <p:cNvPr id="52" name="그림 51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977" b="26216"/>
            <a:stretch/>
          </p:blipFill>
          <p:spPr>
            <a:xfrm>
              <a:off x="3726609" y="1481202"/>
              <a:ext cx="1549577" cy="1905000"/>
            </a:xfrm>
            <a:prstGeom prst="rect">
              <a:avLst/>
            </a:prstGeom>
            <a:ln w="3175">
              <a:noFill/>
            </a:ln>
          </p:spPr>
        </p:pic>
        <p:sp>
          <p:nvSpPr>
            <p:cNvPr id="53" name="직사각형 52"/>
            <p:cNvSpPr/>
            <p:nvPr/>
          </p:nvSpPr>
          <p:spPr>
            <a:xfrm>
              <a:off x="3717727" y="1469655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5385888" y="1469655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5" name="그림 54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726610" y="3083864"/>
              <a:ext cx="1537220" cy="296621"/>
            </a:xfrm>
            <a:prstGeom prst="rect">
              <a:avLst/>
            </a:prstGeom>
          </p:spPr>
        </p:pic>
        <p:sp>
          <p:nvSpPr>
            <p:cNvPr id="56" name="타원 55"/>
            <p:cNvSpPr/>
            <p:nvPr/>
          </p:nvSpPr>
          <p:spPr>
            <a:xfrm>
              <a:off x="3573659" y="2337781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57" name="타원 56"/>
            <p:cNvSpPr/>
            <p:nvPr/>
          </p:nvSpPr>
          <p:spPr>
            <a:xfrm>
              <a:off x="5234860" y="2337781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383426" y="5828844"/>
            <a:ext cx="6814848" cy="2111992"/>
            <a:chOff x="381405" y="7227344"/>
            <a:chExt cx="6550648" cy="1922758"/>
          </a:xfrm>
        </p:grpSpPr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921" b="31284"/>
            <a:stretch/>
          </p:blipFill>
          <p:spPr>
            <a:xfrm>
              <a:off x="3724925" y="7233694"/>
              <a:ext cx="1529377" cy="19128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3724925" y="8873103"/>
              <a:ext cx="1531546" cy="254573"/>
            </a:xfrm>
            <a:prstGeom prst="rect">
              <a:avLst/>
            </a:prstGeom>
          </p:spPr>
        </p:pic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351" b="30858"/>
            <a:stretch/>
          </p:blipFill>
          <p:spPr>
            <a:xfrm>
              <a:off x="2058739" y="7232261"/>
              <a:ext cx="1533453" cy="1917841"/>
            </a:xfrm>
            <a:prstGeom prst="rect">
              <a:avLst/>
            </a:prstGeom>
            <a:ln w="3175">
              <a:noFill/>
            </a:ln>
          </p:spPr>
        </p:pic>
        <p:sp>
          <p:nvSpPr>
            <p:cNvPr id="22" name="모서리가 둥근 직사각형 21"/>
            <p:cNvSpPr/>
            <p:nvPr/>
          </p:nvSpPr>
          <p:spPr>
            <a:xfrm>
              <a:off x="2147371" y="7855337"/>
              <a:ext cx="1350407" cy="724528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381405" y="7227344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2049566" y="7227344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3717727" y="7227344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2" name="직사각형 41"/>
            <p:cNvSpPr/>
            <p:nvPr/>
          </p:nvSpPr>
          <p:spPr>
            <a:xfrm>
              <a:off x="5385888" y="7227344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58" name="그림 57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972" b="31607"/>
            <a:stretch/>
          </p:blipFill>
          <p:spPr>
            <a:xfrm>
              <a:off x="396681" y="7241796"/>
              <a:ext cx="1525395" cy="1895537"/>
            </a:xfrm>
            <a:prstGeom prst="rect">
              <a:avLst/>
            </a:prstGeom>
            <a:ln w="3175">
              <a:noFill/>
            </a:ln>
          </p:spPr>
        </p:pic>
        <p:pic>
          <p:nvPicPr>
            <p:cNvPr id="59" name="그림 58"/>
            <p:cNvPicPr>
              <a:picLocks noChangeAspect="1"/>
            </p:cNvPicPr>
            <p:nvPr/>
          </p:nvPicPr>
          <p:blipFill rotWithShape="1">
            <a:blip r:embed="rId12"/>
            <a:srcRect t="1" r="1412" b="5307"/>
            <a:stretch/>
          </p:blipFill>
          <p:spPr>
            <a:xfrm>
              <a:off x="397013" y="8873103"/>
              <a:ext cx="1509909" cy="241061"/>
            </a:xfrm>
            <a:prstGeom prst="rect">
              <a:avLst/>
            </a:prstGeom>
          </p:spPr>
        </p:pic>
        <p:pic>
          <p:nvPicPr>
            <p:cNvPr id="60" name="그림 59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2063185" y="8866117"/>
              <a:ext cx="1530595" cy="280609"/>
            </a:xfrm>
            <a:prstGeom prst="rect">
              <a:avLst/>
            </a:prstGeom>
          </p:spPr>
        </p:pic>
        <p:pic>
          <p:nvPicPr>
            <p:cNvPr id="61" name="그림 60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899" b="31829"/>
            <a:stretch/>
          </p:blipFill>
          <p:spPr>
            <a:xfrm>
              <a:off x="5401129" y="7239954"/>
              <a:ext cx="1530862" cy="189738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62" name="그림 61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5408749" y="8853830"/>
              <a:ext cx="1523304" cy="283504"/>
            </a:xfrm>
            <a:prstGeom prst="rect">
              <a:avLst/>
            </a:prstGeom>
          </p:spPr>
        </p:pic>
        <p:sp>
          <p:nvSpPr>
            <p:cNvPr id="64" name="타원 63"/>
            <p:cNvSpPr/>
            <p:nvPr/>
          </p:nvSpPr>
          <p:spPr>
            <a:xfrm>
              <a:off x="1898264" y="8136091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65" name="타원 64"/>
            <p:cNvSpPr/>
            <p:nvPr/>
          </p:nvSpPr>
          <p:spPr>
            <a:xfrm>
              <a:off x="3573659" y="8136091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66" name="타원 65"/>
            <p:cNvSpPr/>
            <p:nvPr/>
          </p:nvSpPr>
          <p:spPr>
            <a:xfrm>
              <a:off x="5234860" y="8136091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385712" y="3553109"/>
            <a:ext cx="6825783" cy="2014198"/>
            <a:chOff x="381405" y="3676479"/>
            <a:chExt cx="6550648" cy="1922758"/>
          </a:xfrm>
        </p:grpSpPr>
        <p:sp>
          <p:nvSpPr>
            <p:cNvPr id="32" name="직사각형 31"/>
            <p:cNvSpPr/>
            <p:nvPr/>
          </p:nvSpPr>
          <p:spPr>
            <a:xfrm>
              <a:off x="381405" y="3676479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5" name="직사각형 34"/>
            <p:cNvSpPr/>
            <p:nvPr/>
          </p:nvSpPr>
          <p:spPr>
            <a:xfrm>
              <a:off x="2049566" y="3676479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3717727" y="3676479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5385888" y="3676479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70" name="그림 69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180" b="21273"/>
            <a:stretch/>
          </p:blipFill>
          <p:spPr>
            <a:xfrm>
              <a:off x="394681" y="3688809"/>
              <a:ext cx="1527395" cy="1902190"/>
            </a:xfrm>
            <a:prstGeom prst="rect">
              <a:avLst/>
            </a:prstGeom>
            <a:ln w="3175">
              <a:noFill/>
            </a:ln>
          </p:spPr>
        </p:pic>
        <p:pic>
          <p:nvPicPr>
            <p:cNvPr id="71" name="그림 70"/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225" b="30642"/>
            <a:stretch/>
          </p:blipFill>
          <p:spPr>
            <a:xfrm>
              <a:off x="2066604" y="3688026"/>
              <a:ext cx="1514593" cy="1905436"/>
            </a:xfrm>
            <a:prstGeom prst="rect">
              <a:avLst/>
            </a:prstGeom>
            <a:ln w="3175">
              <a:noFill/>
            </a:ln>
          </p:spPr>
        </p:pic>
        <p:sp>
          <p:nvSpPr>
            <p:cNvPr id="72" name="TextBox 71"/>
            <p:cNvSpPr txBox="1"/>
            <p:nvPr/>
          </p:nvSpPr>
          <p:spPr>
            <a:xfrm>
              <a:off x="2289515" y="5059110"/>
              <a:ext cx="1323648" cy="20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800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★</a:t>
              </a:r>
              <a:r>
                <a:rPr lang="ko-KR" altLang="en-US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카드발급 시 필수 입력</a:t>
              </a:r>
            </a:p>
          </p:txBody>
        </p:sp>
        <p:pic>
          <p:nvPicPr>
            <p:cNvPr id="73" name="그림 72"/>
            <p:cNvPicPr>
              <a:picLocks noChangeAspect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974" b="31723"/>
            <a:stretch/>
          </p:blipFill>
          <p:spPr>
            <a:xfrm>
              <a:off x="5394779" y="3688727"/>
              <a:ext cx="1530861" cy="1898384"/>
            </a:xfrm>
            <a:prstGeom prst="rect">
              <a:avLst/>
            </a:prstGeom>
            <a:ln w="3175">
              <a:noFill/>
            </a:ln>
          </p:spPr>
        </p:pic>
        <p:pic>
          <p:nvPicPr>
            <p:cNvPr id="74" name="그림 73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5408749" y="5291093"/>
              <a:ext cx="1523304" cy="283504"/>
            </a:xfrm>
            <a:prstGeom prst="rect">
              <a:avLst/>
            </a:prstGeom>
          </p:spPr>
        </p:pic>
        <p:sp>
          <p:nvSpPr>
            <p:cNvPr id="75" name="타원 74"/>
            <p:cNvSpPr/>
            <p:nvPr/>
          </p:nvSpPr>
          <p:spPr>
            <a:xfrm>
              <a:off x="1898264" y="4549114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79" name="모서리가 둥근 직사각형 78"/>
            <p:cNvSpPr/>
            <p:nvPr/>
          </p:nvSpPr>
          <p:spPr>
            <a:xfrm>
              <a:off x="2114229" y="4013086"/>
              <a:ext cx="1419861" cy="1472425"/>
            </a:xfrm>
            <a:prstGeom prst="roundRect">
              <a:avLst>
                <a:gd name="adj" fmla="val 4645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0" name="모서리가 둥근 직사각형 79"/>
            <p:cNvSpPr/>
            <p:nvPr/>
          </p:nvSpPr>
          <p:spPr>
            <a:xfrm>
              <a:off x="5458723" y="4378808"/>
              <a:ext cx="1397688" cy="462813"/>
            </a:xfrm>
            <a:prstGeom prst="roundRect">
              <a:avLst>
                <a:gd name="adj" fmla="val 11731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81" name="그림 80"/>
            <p:cNvPicPr>
              <a:picLocks noChangeAspect="1"/>
            </p:cNvPicPr>
            <p:nvPr/>
          </p:nvPicPr>
          <p:blipFill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7979" b="14585"/>
            <a:stretch/>
          </p:blipFill>
          <p:spPr>
            <a:xfrm>
              <a:off x="3731275" y="3688460"/>
              <a:ext cx="1529377" cy="1905001"/>
            </a:xfrm>
            <a:prstGeom prst="rect">
              <a:avLst/>
            </a:prstGeom>
          </p:spPr>
        </p:pic>
        <p:pic>
          <p:nvPicPr>
            <p:cNvPr id="82" name="그림 8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726610" y="5293007"/>
              <a:ext cx="1537220" cy="296621"/>
            </a:xfrm>
            <a:prstGeom prst="rect">
              <a:avLst/>
            </a:prstGeom>
          </p:spPr>
        </p:pic>
        <p:sp>
          <p:nvSpPr>
            <p:cNvPr id="83" name="모서리가 둥근 직사각형 82"/>
            <p:cNvSpPr/>
            <p:nvPr/>
          </p:nvSpPr>
          <p:spPr>
            <a:xfrm>
              <a:off x="3783249" y="3999612"/>
              <a:ext cx="1419861" cy="736600"/>
            </a:xfrm>
            <a:prstGeom prst="roundRect">
              <a:avLst>
                <a:gd name="adj" fmla="val 6369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4" name="타원 83"/>
            <p:cNvSpPr/>
            <p:nvPr/>
          </p:nvSpPr>
          <p:spPr>
            <a:xfrm>
              <a:off x="3573659" y="4549114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85" name="타원 84"/>
            <p:cNvSpPr/>
            <p:nvPr/>
          </p:nvSpPr>
          <p:spPr>
            <a:xfrm>
              <a:off x="5234860" y="4549114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</p:grpSp>
      <p:sp>
        <p:nvSpPr>
          <p:cNvPr id="86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411650" y="3283845"/>
            <a:ext cx="6695675" cy="274067"/>
          </a:xfrm>
        </p:spPr>
        <p:txBody>
          <a:bodyPr>
            <a:normAutofit/>
          </a:bodyPr>
          <a:lstStyle/>
          <a:p>
            <a:r>
              <a:rPr lang="en-US" altLang="ko-KR" sz="1200" dirty="0"/>
              <a:t>02. </a:t>
            </a:r>
            <a:r>
              <a:rPr lang="ko-KR" altLang="en-US" sz="1200" dirty="0"/>
              <a:t>약관동의 </a:t>
            </a:r>
            <a:r>
              <a:rPr lang="en-US" altLang="ko-KR" sz="1200" dirty="0"/>
              <a:t>&gt; </a:t>
            </a:r>
            <a:r>
              <a:rPr lang="ko-KR" altLang="en-US" sz="1200" dirty="0"/>
              <a:t>기본정보 입력 </a:t>
            </a:r>
            <a:r>
              <a:rPr lang="en-US" altLang="ko-KR" sz="1200" dirty="0"/>
              <a:t>&gt; </a:t>
            </a:r>
            <a:r>
              <a:rPr lang="ko-KR" altLang="en-US" sz="1200" dirty="0"/>
              <a:t>금융거래 정보 확인</a:t>
            </a:r>
          </a:p>
        </p:txBody>
      </p:sp>
      <p:sp>
        <p:nvSpPr>
          <p:cNvPr id="87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411650" y="5587335"/>
            <a:ext cx="6695675" cy="274067"/>
          </a:xfrm>
        </p:spPr>
        <p:txBody>
          <a:bodyPr>
            <a:normAutofit/>
          </a:bodyPr>
          <a:lstStyle/>
          <a:p>
            <a:r>
              <a:rPr lang="en-US" altLang="ko-KR" sz="1200" dirty="0"/>
              <a:t>03. </a:t>
            </a:r>
            <a:r>
              <a:rPr lang="ko-KR" altLang="en-US" sz="1200" dirty="0"/>
              <a:t>카드신청정보 입력 </a:t>
            </a:r>
            <a:r>
              <a:rPr lang="en-US" altLang="ko-KR" sz="1200" dirty="0"/>
              <a:t>&gt; </a:t>
            </a:r>
            <a:r>
              <a:rPr lang="ko-KR" altLang="en-US" sz="1200" dirty="0" err="1"/>
              <a:t>카드출금</a:t>
            </a:r>
            <a:r>
              <a:rPr lang="ko-KR" altLang="en-US" sz="1200" dirty="0"/>
              <a:t> 동의 </a:t>
            </a:r>
            <a:r>
              <a:rPr lang="en-US" altLang="ko-KR" sz="1200" dirty="0"/>
              <a:t>&gt; </a:t>
            </a:r>
            <a:r>
              <a:rPr lang="ko-KR" altLang="en-US" sz="1200" dirty="0"/>
              <a:t>전자금융 신청 </a:t>
            </a:r>
            <a:r>
              <a:rPr lang="en-US" altLang="ko-KR" sz="1200" dirty="0"/>
              <a:t>&gt; </a:t>
            </a:r>
            <a:r>
              <a:rPr lang="ko-KR" altLang="en-US" sz="1200" dirty="0"/>
              <a:t>영업점 선택</a:t>
            </a:r>
          </a:p>
        </p:txBody>
      </p:sp>
      <p:grpSp>
        <p:nvGrpSpPr>
          <p:cNvPr id="99" name="그룹 98"/>
          <p:cNvGrpSpPr/>
          <p:nvPr/>
        </p:nvGrpSpPr>
        <p:grpSpPr>
          <a:xfrm>
            <a:off x="366145" y="8239760"/>
            <a:ext cx="5097396" cy="1958545"/>
            <a:chOff x="320425" y="8227287"/>
            <a:chExt cx="4882424" cy="1922758"/>
          </a:xfrm>
        </p:grpSpPr>
        <p:pic>
          <p:nvPicPr>
            <p:cNvPr id="88" name="그림 87"/>
            <p:cNvPicPr>
              <a:picLocks noChangeAspect="1"/>
            </p:cNvPicPr>
            <p:nvPr/>
          </p:nvPicPr>
          <p:blipFill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430" b="32469"/>
            <a:stretch/>
          </p:blipFill>
          <p:spPr>
            <a:xfrm>
              <a:off x="331370" y="8235902"/>
              <a:ext cx="1537730" cy="1900240"/>
            </a:xfrm>
            <a:prstGeom prst="rect">
              <a:avLst/>
            </a:prstGeom>
            <a:ln>
              <a:noFill/>
            </a:ln>
          </p:spPr>
        </p:pic>
        <p:sp>
          <p:nvSpPr>
            <p:cNvPr id="89" name="모서리가 둥근 직사각형 88"/>
            <p:cNvSpPr/>
            <p:nvPr/>
          </p:nvSpPr>
          <p:spPr>
            <a:xfrm>
              <a:off x="413125" y="8616320"/>
              <a:ext cx="1350407" cy="639711"/>
            </a:xfrm>
            <a:prstGeom prst="roundRect">
              <a:avLst/>
            </a:prstGeom>
            <a:noFill/>
            <a:ln w="190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1" name="직사각형 90"/>
            <p:cNvSpPr/>
            <p:nvPr/>
          </p:nvSpPr>
          <p:spPr>
            <a:xfrm>
              <a:off x="320425" y="8227287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2" name="직사각형 91"/>
            <p:cNvSpPr/>
            <p:nvPr/>
          </p:nvSpPr>
          <p:spPr>
            <a:xfrm>
              <a:off x="1988586" y="8227287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직사각형 92"/>
            <p:cNvSpPr/>
            <p:nvPr/>
          </p:nvSpPr>
          <p:spPr>
            <a:xfrm>
              <a:off x="3656747" y="8227287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94" name="그림 93"/>
            <p:cNvPicPr>
              <a:picLocks noChangeAspect="1"/>
            </p:cNvPicPr>
            <p:nvPr/>
          </p:nvPicPr>
          <p:blipFill rotWithShape="1"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577" b="21225"/>
            <a:stretch/>
          </p:blipFill>
          <p:spPr>
            <a:xfrm>
              <a:off x="2004924" y="8245503"/>
              <a:ext cx="1526288" cy="1892183"/>
            </a:xfrm>
            <a:prstGeom prst="rect">
              <a:avLst/>
            </a:prstGeom>
            <a:ln>
              <a:noFill/>
            </a:ln>
          </p:spPr>
        </p:pic>
        <p:pic>
          <p:nvPicPr>
            <p:cNvPr id="95" name="그림 94"/>
            <p:cNvPicPr>
              <a:picLocks noChangeAspect="1"/>
            </p:cNvPicPr>
            <p:nvPr/>
          </p:nvPicPr>
          <p:blipFill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575" b="34988"/>
            <a:stretch/>
          </p:blipFill>
          <p:spPr>
            <a:xfrm>
              <a:off x="3672109" y="8246823"/>
              <a:ext cx="1524391" cy="1882968"/>
            </a:xfrm>
            <a:prstGeom prst="rect">
              <a:avLst/>
            </a:prstGeom>
            <a:ln>
              <a:noFill/>
            </a:ln>
          </p:spPr>
        </p:pic>
        <p:sp>
          <p:nvSpPr>
            <p:cNvPr id="96" name="타원 95"/>
            <p:cNvSpPr/>
            <p:nvPr/>
          </p:nvSpPr>
          <p:spPr>
            <a:xfrm>
              <a:off x="1837284" y="9135318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97" name="타원 96"/>
            <p:cNvSpPr/>
            <p:nvPr/>
          </p:nvSpPr>
          <p:spPr>
            <a:xfrm>
              <a:off x="3512679" y="9135318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</p:grpSp>
      <p:sp>
        <p:nvSpPr>
          <p:cNvPr id="98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419270" y="7954942"/>
            <a:ext cx="6695675" cy="274067"/>
          </a:xfrm>
        </p:spPr>
        <p:txBody>
          <a:bodyPr>
            <a:normAutofit/>
          </a:bodyPr>
          <a:lstStyle/>
          <a:p>
            <a:r>
              <a:rPr lang="en-US" altLang="ko-KR" sz="1200" dirty="0"/>
              <a:t>04. </a:t>
            </a:r>
            <a:r>
              <a:rPr lang="ko-KR" altLang="en-US" sz="1200" dirty="0"/>
              <a:t>신분증 촬영 및 진위 확인 </a:t>
            </a:r>
            <a:r>
              <a:rPr lang="en-US" altLang="ko-KR" sz="1200" dirty="0"/>
              <a:t>&gt; </a:t>
            </a:r>
            <a:r>
              <a:rPr lang="ko-KR" altLang="en-US" sz="1200" dirty="0" err="1"/>
              <a:t>추가인증</a:t>
            </a:r>
            <a:r>
              <a:rPr lang="ko-KR" altLang="en-US" sz="1200" dirty="0"/>
              <a:t> </a:t>
            </a:r>
            <a:r>
              <a:rPr lang="en-US" altLang="ko-KR" sz="1200" dirty="0"/>
              <a:t>&gt; </a:t>
            </a:r>
            <a:r>
              <a:rPr lang="ko-KR" altLang="en-US" sz="1200" dirty="0"/>
              <a:t>통장 개설 및 카드 신청 완료</a:t>
            </a:r>
          </a:p>
        </p:txBody>
      </p:sp>
      <p:sp>
        <p:nvSpPr>
          <p:cNvPr id="100" name="모서리가 둥근 직사각형 99"/>
          <p:cNvSpPr/>
          <p:nvPr/>
        </p:nvSpPr>
        <p:spPr>
          <a:xfrm>
            <a:off x="5600389" y="8239760"/>
            <a:ext cx="1675054" cy="1805388"/>
          </a:xfrm>
          <a:prstGeom prst="roundRect">
            <a:avLst>
              <a:gd name="adj" fmla="val 6744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D7EDE6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649767" y="8346059"/>
            <a:ext cx="156004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0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2</a:t>
            </a:r>
            <a:r>
              <a:rPr lang="ko-KR" altLang="en-US" sz="10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만원 청약 </a:t>
            </a:r>
            <a:r>
              <a:rPr lang="ko-KR" altLang="en-US" sz="1000" b="1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쿠폰</a:t>
            </a:r>
            <a:r>
              <a:rPr lang="ko-KR" altLang="en-US" sz="10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받고</a:t>
            </a:r>
            <a:endParaRPr lang="en-US" altLang="ko-KR" sz="10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pPr algn="ctr"/>
            <a:r>
              <a:rPr lang="ko-KR" altLang="en-US" sz="10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상품가입하려면</a:t>
            </a:r>
            <a:endParaRPr lang="en-US" altLang="ko-KR" sz="10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pPr algn="ctr"/>
            <a:r>
              <a:rPr lang="ko-KR" altLang="en-US" sz="10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청약 가입</a:t>
            </a:r>
            <a:r>
              <a:rPr lang="ko-KR" altLang="en-US" sz="1000" dirty="0">
                <a:latin typeface="하나2.0 L" panose="020B0203000000000000" pitchFamily="50" charset="-127"/>
                <a:ea typeface="하나2.0 L" panose="020B0203000000000000" pitchFamily="50" charset="-127"/>
              </a:rPr>
              <a:t>페이지로</a:t>
            </a:r>
            <a:r>
              <a:rPr lang="en-US" altLang="ko-KR" sz="1000" dirty="0">
                <a:latin typeface="하나2.0 L" panose="020B0203000000000000" pitchFamily="50" charset="-127"/>
                <a:ea typeface="하나2.0 L" panose="020B0203000000000000" pitchFamily="50" charset="-127"/>
              </a:rPr>
              <a:t>!</a:t>
            </a:r>
          </a:p>
          <a:p>
            <a:pPr algn="ctr"/>
            <a:endParaRPr lang="en-US" altLang="ko-KR" sz="10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pPr algn="ctr"/>
            <a:r>
              <a:rPr lang="ko-KR" altLang="en-US" sz="10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이미 청약이 있다면</a:t>
            </a:r>
            <a:r>
              <a:rPr lang="en-US" altLang="ko-KR" sz="1000" dirty="0">
                <a:latin typeface="하나2.0 L" panose="020B0203000000000000" pitchFamily="50" charset="-127"/>
                <a:ea typeface="하나2.0 L" panose="020B0203000000000000" pitchFamily="50" charset="-127"/>
              </a:rPr>
              <a:t>,</a:t>
            </a:r>
          </a:p>
          <a:p>
            <a:pPr algn="ctr"/>
            <a:r>
              <a:rPr lang="ko-KR" altLang="en-US" sz="1000" b="1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하나원큐</a:t>
            </a:r>
            <a:r>
              <a:rPr lang="ko-KR" altLang="en-US" sz="10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 앱 설치</a:t>
            </a:r>
            <a:r>
              <a:rPr lang="ko-KR" altLang="en-US" sz="1000" dirty="0">
                <a:latin typeface="하나2.0 L" panose="020B0203000000000000" pitchFamily="50" charset="-127"/>
                <a:ea typeface="하나2.0 L" panose="020B0203000000000000" pitchFamily="50" charset="-127"/>
              </a:rPr>
              <a:t>페이지로</a:t>
            </a:r>
            <a:r>
              <a:rPr lang="en-US" altLang="ko-KR" sz="1000" dirty="0">
                <a:latin typeface="하나2.0 L" panose="020B0203000000000000" pitchFamily="50" charset="-127"/>
                <a:ea typeface="하나2.0 L" panose="020B0203000000000000" pitchFamily="50" charset="-127"/>
              </a:rPr>
              <a:t>!</a:t>
            </a:r>
          </a:p>
        </p:txBody>
      </p:sp>
      <p:pic>
        <p:nvPicPr>
          <p:cNvPr id="102" name="그림 101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5550" y="9422461"/>
            <a:ext cx="1036812" cy="921611"/>
          </a:xfrm>
          <a:prstGeom prst="rect">
            <a:avLst/>
          </a:prstGeom>
        </p:spPr>
      </p:pic>
      <p:pic>
        <p:nvPicPr>
          <p:cNvPr id="90" name="그림 89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194577" y="186618"/>
            <a:ext cx="867349" cy="872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881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432000" y="257627"/>
            <a:ext cx="6695675" cy="432000"/>
          </a:xfrm>
        </p:spPr>
        <p:txBody>
          <a:bodyPr>
            <a:normAutofit lnSpcReduction="10000"/>
          </a:bodyPr>
          <a:lstStyle/>
          <a:p>
            <a:r>
              <a:rPr lang="ko-KR" altLang="en-US" dirty="0" err="1"/>
              <a:t>하나원큐</a:t>
            </a:r>
            <a:r>
              <a:rPr lang="ko-KR" altLang="en-US" dirty="0"/>
              <a:t> 설치 안내</a:t>
            </a:r>
          </a:p>
        </p:txBody>
      </p:sp>
      <p:sp>
        <p:nvSpPr>
          <p:cNvPr id="26" name="모서리가 둥근 직사각형 25"/>
          <p:cNvSpPr/>
          <p:nvPr/>
        </p:nvSpPr>
        <p:spPr>
          <a:xfrm>
            <a:off x="352488" y="972820"/>
            <a:ext cx="6869947" cy="9138589"/>
          </a:xfrm>
          <a:prstGeom prst="roundRect">
            <a:avLst>
              <a:gd name="adj" fmla="val 1764"/>
            </a:avLst>
          </a:prstGeom>
          <a:solidFill>
            <a:srgbClr val="D7EDE6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6134009" y="110469"/>
            <a:ext cx="1070024" cy="1070631"/>
          </a:xfrm>
          <a:prstGeom prst="roundRect">
            <a:avLst>
              <a:gd name="adj" fmla="val 11716"/>
            </a:avLst>
          </a:prstGeom>
          <a:solidFill>
            <a:schemeClr val="bg1"/>
          </a:solidFill>
          <a:ln w="25400">
            <a:solidFill>
              <a:srgbClr val="004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8" name="Picture 2" descr="external_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224" y="158678"/>
            <a:ext cx="978455" cy="978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" name="대각선 방향의 모서리가 둥근 사각형 89"/>
          <p:cNvSpPr/>
          <p:nvPr/>
        </p:nvSpPr>
        <p:spPr>
          <a:xfrm>
            <a:off x="352488" y="972820"/>
            <a:ext cx="4373263" cy="458415"/>
          </a:xfrm>
          <a:prstGeom prst="round2DiagRect">
            <a:avLst>
              <a:gd name="adj1" fmla="val 20823"/>
              <a:gd name="adj2" fmla="val 0"/>
            </a:avLst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latin typeface="하나2.0 M" panose="020B0603000000000000" pitchFamily="50" charset="-127"/>
                <a:ea typeface="하나2.0 M" panose="020B0603000000000000" pitchFamily="50" charset="-127"/>
              </a:rPr>
              <a:t> 하나은행 </a:t>
            </a:r>
            <a:r>
              <a:rPr lang="ko-KR" altLang="en-US" dirty="0">
                <a:solidFill>
                  <a:schemeClr val="accent4">
                    <a:lumMod val="40000"/>
                    <a:lumOff val="60000"/>
                  </a:schemeClr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첫 거래 손님</a:t>
            </a:r>
            <a:r>
              <a:rPr lang="ko-KR" altLang="en-US" dirty="0">
                <a:latin typeface="하나2.0 M" panose="020B0603000000000000" pitchFamily="50" charset="-127"/>
                <a:ea typeface="하나2.0 M" panose="020B0603000000000000" pitchFamily="50" charset="-127"/>
              </a:rPr>
              <a:t>이라면</a:t>
            </a:r>
          </a:p>
        </p:txBody>
      </p:sp>
      <p:pic>
        <p:nvPicPr>
          <p:cNvPr id="131" name="그림 1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6" b="1475"/>
          <a:stretch/>
        </p:blipFill>
        <p:spPr>
          <a:xfrm>
            <a:off x="2770280" y="1616357"/>
            <a:ext cx="2052000" cy="3989313"/>
          </a:xfrm>
          <a:prstGeom prst="rect">
            <a:avLst/>
          </a:prstGeom>
        </p:spPr>
      </p:pic>
      <p:pic>
        <p:nvPicPr>
          <p:cNvPr id="132" name="그림 1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456" y="1603105"/>
            <a:ext cx="2052000" cy="2128950"/>
          </a:xfrm>
          <a:prstGeom prst="rect">
            <a:avLst/>
          </a:prstGeom>
        </p:spPr>
      </p:pic>
      <p:pic>
        <p:nvPicPr>
          <p:cNvPr id="133" name="그림 1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834" y="3635793"/>
            <a:ext cx="2052000" cy="1986450"/>
          </a:xfrm>
          <a:prstGeom prst="rect">
            <a:avLst/>
          </a:prstGeom>
        </p:spPr>
      </p:pic>
      <p:pic>
        <p:nvPicPr>
          <p:cNvPr id="134" name="그림 13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6656"/>
          <a:stretch/>
        </p:blipFill>
        <p:spPr>
          <a:xfrm>
            <a:off x="5043593" y="1602451"/>
            <a:ext cx="2052000" cy="4016603"/>
          </a:xfrm>
          <a:prstGeom prst="rect">
            <a:avLst/>
          </a:prstGeom>
        </p:spPr>
      </p:pic>
      <p:pic>
        <p:nvPicPr>
          <p:cNvPr id="135" name="그림 13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21"/>
          <a:stretch/>
        </p:blipFill>
        <p:spPr>
          <a:xfrm>
            <a:off x="506406" y="5835517"/>
            <a:ext cx="2052000" cy="4010847"/>
          </a:xfrm>
          <a:prstGeom prst="rect">
            <a:avLst/>
          </a:prstGeom>
        </p:spPr>
      </p:pic>
      <p:pic>
        <p:nvPicPr>
          <p:cNvPr id="136" name="그림 13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0280" y="5855858"/>
            <a:ext cx="2052000" cy="3994288"/>
          </a:xfrm>
          <a:prstGeom prst="rect">
            <a:avLst/>
          </a:prstGeom>
        </p:spPr>
      </p:pic>
      <p:sp>
        <p:nvSpPr>
          <p:cNvPr id="137" name="직사각형 136"/>
          <p:cNvSpPr/>
          <p:nvPr/>
        </p:nvSpPr>
        <p:spPr>
          <a:xfrm>
            <a:off x="493952" y="1603105"/>
            <a:ext cx="2063661" cy="4015949"/>
          </a:xfrm>
          <a:prstGeom prst="rect">
            <a:avLst/>
          </a:prstGeom>
          <a:noFill/>
          <a:ln w="3175">
            <a:solidFill>
              <a:srgbClr val="004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8" name="직사각형 137"/>
          <p:cNvSpPr/>
          <p:nvPr/>
        </p:nvSpPr>
        <p:spPr>
          <a:xfrm>
            <a:off x="493952" y="5834196"/>
            <a:ext cx="2063661" cy="4015949"/>
          </a:xfrm>
          <a:prstGeom prst="rect">
            <a:avLst/>
          </a:prstGeom>
          <a:noFill/>
          <a:ln w="3175">
            <a:solidFill>
              <a:srgbClr val="004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9" name="직사각형 138"/>
          <p:cNvSpPr/>
          <p:nvPr/>
        </p:nvSpPr>
        <p:spPr>
          <a:xfrm>
            <a:off x="2759643" y="1603105"/>
            <a:ext cx="2063661" cy="4015949"/>
          </a:xfrm>
          <a:prstGeom prst="rect">
            <a:avLst/>
          </a:prstGeom>
          <a:noFill/>
          <a:ln w="3175">
            <a:solidFill>
              <a:srgbClr val="004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0" name="직사각형 139"/>
          <p:cNvSpPr/>
          <p:nvPr/>
        </p:nvSpPr>
        <p:spPr>
          <a:xfrm>
            <a:off x="2759643" y="5834196"/>
            <a:ext cx="2063661" cy="4015949"/>
          </a:xfrm>
          <a:prstGeom prst="rect">
            <a:avLst/>
          </a:prstGeom>
          <a:noFill/>
          <a:ln w="3175">
            <a:solidFill>
              <a:srgbClr val="004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1" name="직사각형 140"/>
          <p:cNvSpPr/>
          <p:nvPr/>
        </p:nvSpPr>
        <p:spPr>
          <a:xfrm>
            <a:off x="5027058" y="1603105"/>
            <a:ext cx="2063661" cy="4015949"/>
          </a:xfrm>
          <a:prstGeom prst="rect">
            <a:avLst/>
          </a:prstGeom>
          <a:noFill/>
          <a:ln w="3175">
            <a:solidFill>
              <a:srgbClr val="004E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2" name="모서리가 둥근 직사각형 141"/>
          <p:cNvSpPr/>
          <p:nvPr/>
        </p:nvSpPr>
        <p:spPr>
          <a:xfrm>
            <a:off x="5024541" y="5922067"/>
            <a:ext cx="2006812" cy="3817502"/>
          </a:xfrm>
          <a:prstGeom prst="roundRect">
            <a:avLst>
              <a:gd name="adj" fmla="val 6744"/>
            </a:avLst>
          </a:prstGeom>
          <a:solidFill>
            <a:srgbClr val="A7D8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3" name="그림 14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0" y="8743504"/>
            <a:ext cx="1538894" cy="1367905"/>
          </a:xfrm>
          <a:prstGeom prst="rect">
            <a:avLst/>
          </a:prstGeom>
        </p:spPr>
      </p:pic>
      <p:sp>
        <p:nvSpPr>
          <p:cNvPr id="144" name="모서리가 둥근 직사각형 143"/>
          <p:cNvSpPr/>
          <p:nvPr/>
        </p:nvSpPr>
        <p:spPr>
          <a:xfrm>
            <a:off x="5158772" y="6878032"/>
            <a:ext cx="1750799" cy="785077"/>
          </a:xfrm>
          <a:prstGeom prst="roundRect">
            <a:avLst/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자산관리의 시작</a:t>
            </a:r>
            <a:endParaRPr lang="en-US" altLang="ko-KR" sz="1400" b="1" dirty="0">
              <a:solidFill>
                <a:schemeClr val="bg1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pPr algn="ctr"/>
            <a:r>
              <a:rPr lang="ko-KR" altLang="en-US" sz="1200" dirty="0">
                <a:solidFill>
                  <a:schemeClr val="bg1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한번에 편하게 관리</a:t>
            </a:r>
            <a:endParaRPr lang="en-US" altLang="ko-KR" sz="1200" dirty="0">
              <a:solidFill>
                <a:schemeClr val="bg1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145" name="모서리가 둥근 직사각형 144"/>
          <p:cNvSpPr/>
          <p:nvPr/>
        </p:nvSpPr>
        <p:spPr>
          <a:xfrm>
            <a:off x="5158772" y="7835810"/>
            <a:ext cx="1750799" cy="785077"/>
          </a:xfrm>
          <a:prstGeom prst="roundRect">
            <a:avLst/>
          </a:prstGeom>
          <a:solidFill>
            <a:srgbClr val="0091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ko-KR" altLang="en-US" sz="1400" b="1" dirty="0">
                <a:solidFill>
                  <a:schemeClr val="bg1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든든한 </a:t>
            </a:r>
            <a:r>
              <a:rPr lang="ko-KR" altLang="en-US" sz="1400" b="1" dirty="0" err="1">
                <a:solidFill>
                  <a:schemeClr val="bg1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금융생활</a:t>
            </a:r>
            <a:endParaRPr lang="en-US" altLang="ko-KR" sz="1400" b="1" dirty="0">
              <a:solidFill>
                <a:schemeClr val="bg1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pPr algn="ctr"/>
            <a:r>
              <a:rPr lang="ko-KR" altLang="en-US" sz="1200" dirty="0">
                <a:solidFill>
                  <a:schemeClr val="bg1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다양한 상품</a:t>
            </a:r>
            <a:r>
              <a:rPr lang="en-US" altLang="ko-KR" sz="1200" dirty="0">
                <a:solidFill>
                  <a:schemeClr val="bg1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1200" dirty="0">
                <a:solidFill>
                  <a:schemeClr val="bg1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안전한 이체</a:t>
            </a:r>
            <a:endParaRPr lang="en-US" altLang="ko-KR" sz="1200" dirty="0">
              <a:solidFill>
                <a:schemeClr val="bg1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146" name="TextBox 145"/>
          <p:cNvSpPr txBox="1"/>
          <p:nvPr/>
        </p:nvSpPr>
        <p:spPr>
          <a:xfrm>
            <a:off x="5468222" y="6120289"/>
            <a:ext cx="11673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 err="1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하나원큐로</a:t>
            </a:r>
            <a:r>
              <a:rPr lang="ko-KR" altLang="en-US" sz="1600" dirty="0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 </a:t>
            </a:r>
            <a:endParaRPr lang="en-US" altLang="ko-KR" sz="1600" dirty="0">
              <a:solidFill>
                <a:srgbClr val="004E42"/>
              </a:solidFill>
              <a:latin typeface="하나2.0 M" panose="020B0603000000000000" pitchFamily="50" charset="-127"/>
              <a:ea typeface="하나2.0 M" panose="020B0603000000000000" pitchFamily="50" charset="-127"/>
            </a:endParaRPr>
          </a:p>
          <a:p>
            <a:pPr algn="ctr"/>
            <a:r>
              <a:rPr lang="ko-KR" altLang="en-US" sz="1600" dirty="0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편하게</a:t>
            </a:r>
            <a:r>
              <a:rPr lang="en-US" altLang="ko-KR" sz="1600" dirty="0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~</a:t>
            </a:r>
            <a:endParaRPr lang="ko-KR" altLang="en-US" sz="1600" dirty="0">
              <a:solidFill>
                <a:srgbClr val="004E42"/>
              </a:solidFill>
              <a:latin typeface="하나2.0 M" panose="020B0603000000000000" pitchFamily="50" charset="-127"/>
              <a:ea typeface="하나2.0 M" panose="020B0603000000000000" pitchFamily="50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33165" y="9857530"/>
            <a:ext cx="5700844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하나원큐는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하나은행 대표 스마트폰뱅킹 브랜드입니다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57330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432000" y="257627"/>
            <a:ext cx="6695675" cy="432000"/>
          </a:xfrm>
        </p:spPr>
        <p:txBody>
          <a:bodyPr>
            <a:normAutofit lnSpcReduction="10000"/>
          </a:bodyPr>
          <a:lstStyle/>
          <a:p>
            <a:r>
              <a:rPr lang="ko-KR" altLang="en-US" dirty="0"/>
              <a:t>하나 주택청약종합저축 가입 안내</a:t>
            </a:r>
          </a:p>
        </p:txBody>
      </p:sp>
      <p:sp>
        <p:nvSpPr>
          <p:cNvPr id="90" name="모서리가 둥근 직사각형 89"/>
          <p:cNvSpPr/>
          <p:nvPr/>
        </p:nvSpPr>
        <p:spPr>
          <a:xfrm>
            <a:off x="418748" y="863289"/>
            <a:ext cx="6772033" cy="965394"/>
          </a:xfrm>
          <a:prstGeom prst="roundRect">
            <a:avLst>
              <a:gd name="adj" fmla="val 8908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1296859" y="974775"/>
            <a:ext cx="477085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「나라사랑 </a:t>
            </a:r>
            <a:r>
              <a:rPr lang="ko-KR" altLang="en-US" sz="1600" dirty="0" err="1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하나통장</a:t>
            </a:r>
            <a:r>
              <a:rPr lang="ko-KR" altLang="en-US" sz="1600" dirty="0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」 </a:t>
            </a:r>
            <a:r>
              <a:rPr lang="ko-KR" altLang="en-US" sz="1600" dirty="0" err="1">
                <a:latin typeface="하나2.0 M" panose="020B0603000000000000" pitchFamily="50" charset="-127"/>
                <a:ea typeface="하나2.0 M" panose="020B0603000000000000" pitchFamily="50" charset="-127"/>
              </a:rPr>
              <a:t>신규하면</a:t>
            </a:r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 </a:t>
            </a:r>
            <a:endParaRPr lang="en-US" altLang="ko-KR" sz="1600" dirty="0">
              <a:latin typeface="하나2.0 M" panose="020B0603000000000000" pitchFamily="50" charset="-127"/>
              <a:ea typeface="하나2.0 M" panose="020B0603000000000000" pitchFamily="50" charset="-127"/>
            </a:endParaRPr>
          </a:p>
          <a:p>
            <a:pPr algn="ctr"/>
            <a:r>
              <a:rPr lang="ko-KR" altLang="en-US" sz="1600" dirty="0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「하나 주택청약종합저축」 </a:t>
            </a:r>
            <a:r>
              <a:rPr lang="en-US" altLang="ko-KR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2</a:t>
            </a:r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만원 쿠폰을 받을 수 있어요</a:t>
            </a:r>
            <a:r>
              <a:rPr lang="en-US" altLang="ko-KR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!</a:t>
            </a:r>
          </a:p>
          <a:p>
            <a:pPr algn="ctr"/>
            <a:r>
              <a:rPr lang="en-US" altLang="ko-KR" sz="1200" dirty="0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1200" dirty="0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통장 가입 즉시 제공</a:t>
            </a:r>
            <a:endParaRPr lang="en-US" altLang="ko-KR" sz="1200" dirty="0">
              <a:solidFill>
                <a:srgbClr val="DC231E"/>
              </a:solidFill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grpSp>
        <p:nvGrpSpPr>
          <p:cNvPr id="15" name="그룹 14"/>
          <p:cNvGrpSpPr/>
          <p:nvPr/>
        </p:nvGrpSpPr>
        <p:grpSpPr>
          <a:xfrm>
            <a:off x="6134009" y="110469"/>
            <a:ext cx="1070024" cy="1070631"/>
            <a:chOff x="5276335" y="196968"/>
            <a:chExt cx="1309813" cy="1310556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5276335" y="196968"/>
              <a:ext cx="1309813" cy="1310556"/>
            </a:xfrm>
            <a:prstGeom prst="roundRect">
              <a:avLst>
                <a:gd name="adj" fmla="val 11716"/>
              </a:avLst>
            </a:prstGeom>
            <a:solidFill>
              <a:schemeClr val="bg1"/>
            </a:solidFill>
            <a:ln w="25400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75189" y="284713"/>
              <a:ext cx="1136821" cy="1147716"/>
            </a:xfrm>
            <a:prstGeom prst="rect">
              <a:avLst/>
            </a:prstGeom>
          </p:spPr>
        </p:pic>
        <p:sp>
          <p:nvSpPr>
            <p:cNvPr id="18" name="직사각형 17"/>
            <p:cNvSpPr/>
            <p:nvPr/>
          </p:nvSpPr>
          <p:spPr>
            <a:xfrm>
              <a:off x="5375189" y="309426"/>
              <a:ext cx="1112108" cy="1111601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dirty="0">
                  <a:solidFill>
                    <a:schemeClr val="tx1"/>
                  </a:solidFill>
                  <a:latin typeface="하나2.0 M" panose="020B0603000000000000" pitchFamily="50" charset="-127"/>
                  <a:ea typeface="하나2.0 M" panose="020B0603000000000000" pitchFamily="50" charset="-127"/>
                </a:rPr>
                <a:t>QR</a:t>
              </a:r>
            </a:p>
          </p:txBody>
        </p:sp>
      </p:grpSp>
      <p:sp>
        <p:nvSpPr>
          <p:cNvPr id="115" name="TextBox 114"/>
          <p:cNvSpPr txBox="1"/>
          <p:nvPr/>
        </p:nvSpPr>
        <p:spPr>
          <a:xfrm>
            <a:off x="389374" y="6665166"/>
            <a:ext cx="2807179" cy="2616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ko-KR" sz="1100" dirty="0">
                <a:latin typeface="하나2.0 M" panose="020B0603000000000000" pitchFamily="50" charset="-127"/>
                <a:ea typeface="하나2.0 M" panose="020B0603000000000000" pitchFamily="50" charset="-127"/>
              </a:rPr>
              <a:t>03. </a:t>
            </a:r>
            <a:r>
              <a:rPr lang="ko-KR" altLang="en-US" sz="1100" dirty="0" err="1">
                <a:latin typeface="하나2.0 M" panose="020B0603000000000000" pitchFamily="50" charset="-127"/>
                <a:ea typeface="하나2.0 M" panose="020B0603000000000000" pitchFamily="50" charset="-127"/>
              </a:rPr>
              <a:t>가입정보</a:t>
            </a:r>
            <a:r>
              <a:rPr lang="ko-KR" altLang="en-US" sz="1100" dirty="0">
                <a:latin typeface="하나2.0 M" panose="020B0603000000000000" pitchFamily="50" charset="-127"/>
                <a:ea typeface="하나2.0 M" panose="020B0603000000000000" pitchFamily="50" charset="-127"/>
              </a:rPr>
              <a:t> 확인 </a:t>
            </a:r>
            <a:r>
              <a:rPr lang="en-US" altLang="ko-KR" sz="1100" dirty="0">
                <a:latin typeface="하나2.0 M" panose="020B0603000000000000" pitchFamily="50" charset="-127"/>
                <a:ea typeface="하나2.0 M" panose="020B0603000000000000" pitchFamily="50" charset="-127"/>
              </a:rPr>
              <a:t>&gt; </a:t>
            </a:r>
            <a:r>
              <a:rPr lang="ko-KR" altLang="en-US" sz="1100" dirty="0">
                <a:latin typeface="하나2.0 M" panose="020B0603000000000000" pitchFamily="50" charset="-127"/>
                <a:ea typeface="하나2.0 M" panose="020B0603000000000000" pitchFamily="50" charset="-127"/>
              </a:rPr>
              <a:t>신분증 확인 </a:t>
            </a:r>
            <a:r>
              <a:rPr lang="en-US" altLang="ko-KR" sz="1100" dirty="0">
                <a:latin typeface="하나2.0 M" panose="020B0603000000000000" pitchFamily="50" charset="-127"/>
                <a:ea typeface="하나2.0 M" panose="020B0603000000000000" pitchFamily="50" charset="-127"/>
              </a:rPr>
              <a:t>&gt; </a:t>
            </a:r>
            <a:r>
              <a:rPr lang="ko-KR" altLang="en-US" sz="1100" dirty="0">
                <a:latin typeface="하나2.0 M" panose="020B0603000000000000" pitchFamily="50" charset="-127"/>
                <a:ea typeface="하나2.0 M" panose="020B0603000000000000" pitchFamily="50" charset="-127"/>
              </a:rPr>
              <a:t>가입 완료</a:t>
            </a:r>
          </a:p>
        </p:txBody>
      </p:sp>
      <p:grpSp>
        <p:nvGrpSpPr>
          <p:cNvPr id="11" name="그룹 10"/>
          <p:cNvGrpSpPr/>
          <p:nvPr/>
        </p:nvGrpSpPr>
        <p:grpSpPr>
          <a:xfrm>
            <a:off x="403170" y="2200888"/>
            <a:ext cx="6734230" cy="1977412"/>
            <a:chOff x="428570" y="2200888"/>
            <a:chExt cx="6559247" cy="1925119"/>
          </a:xfrm>
        </p:grpSpPr>
        <p:pic>
          <p:nvPicPr>
            <p:cNvPr id="112" name="그림 111"/>
            <p:cNvPicPr>
              <a:picLocks noChangeAspect="1"/>
            </p:cNvPicPr>
            <p:nvPr/>
          </p:nvPicPr>
          <p:blipFill rotWithShape="1">
            <a:blip r:embed="rId3"/>
            <a:srcRect t="11342" b="31941"/>
            <a:stretch/>
          </p:blipFill>
          <p:spPr>
            <a:xfrm>
              <a:off x="5458327" y="2216156"/>
              <a:ext cx="1515599" cy="1905121"/>
            </a:xfrm>
            <a:prstGeom prst="rect">
              <a:avLst/>
            </a:prstGeom>
          </p:spPr>
        </p:pic>
        <p:pic>
          <p:nvPicPr>
            <p:cNvPr id="123" name="그림 1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977" b="26216"/>
            <a:stretch/>
          </p:blipFill>
          <p:spPr>
            <a:xfrm>
              <a:off x="3778892" y="2201394"/>
              <a:ext cx="1549577" cy="1905000"/>
            </a:xfrm>
            <a:prstGeom prst="rect">
              <a:avLst/>
            </a:prstGeom>
            <a:ln w="3175">
              <a:noFill/>
            </a:ln>
          </p:spPr>
        </p:pic>
        <p:pic>
          <p:nvPicPr>
            <p:cNvPr id="124" name="그림 12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591" b="25443"/>
            <a:stretch/>
          </p:blipFill>
          <p:spPr>
            <a:xfrm>
              <a:off x="452134" y="2211537"/>
              <a:ext cx="1519576" cy="1909606"/>
            </a:xfrm>
            <a:prstGeom prst="rect">
              <a:avLst/>
            </a:prstGeom>
          </p:spPr>
        </p:pic>
        <p:pic>
          <p:nvPicPr>
            <p:cNvPr id="125" name="그림 124"/>
            <p:cNvPicPr>
              <a:picLocks noChangeAspect="1"/>
            </p:cNvPicPr>
            <p:nvPr/>
          </p:nvPicPr>
          <p:blipFill rotWithShape="1">
            <a:blip r:embed="rId6"/>
            <a:srcRect l="2886" t="1" r="3033" b="8262"/>
            <a:stretch/>
          </p:blipFill>
          <p:spPr>
            <a:xfrm>
              <a:off x="428570" y="3773174"/>
              <a:ext cx="1552575" cy="352833"/>
            </a:xfrm>
            <a:prstGeom prst="rect">
              <a:avLst/>
            </a:prstGeom>
          </p:spPr>
        </p:pic>
        <p:sp>
          <p:nvSpPr>
            <p:cNvPr id="126" name="모서리가 둥근 직사각형 125"/>
            <p:cNvSpPr/>
            <p:nvPr/>
          </p:nvSpPr>
          <p:spPr>
            <a:xfrm>
              <a:off x="457702" y="3821208"/>
              <a:ext cx="1494869" cy="252411"/>
            </a:xfrm>
            <a:prstGeom prst="roundRect">
              <a:avLst/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7" name="직사각형 126"/>
            <p:cNvSpPr/>
            <p:nvPr/>
          </p:nvSpPr>
          <p:spPr>
            <a:xfrm>
              <a:off x="437232" y="2200888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8" name="직사각형 127"/>
            <p:cNvSpPr/>
            <p:nvPr/>
          </p:nvSpPr>
          <p:spPr>
            <a:xfrm>
              <a:off x="2105393" y="2200888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9" name="직사각형 128"/>
            <p:cNvSpPr/>
            <p:nvPr/>
          </p:nvSpPr>
          <p:spPr>
            <a:xfrm>
              <a:off x="3773554" y="2200888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0" name="직사각형 129"/>
            <p:cNvSpPr/>
            <p:nvPr/>
          </p:nvSpPr>
          <p:spPr>
            <a:xfrm>
              <a:off x="5441715" y="2200888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2" name="타원 131"/>
            <p:cNvSpPr/>
            <p:nvPr/>
          </p:nvSpPr>
          <p:spPr>
            <a:xfrm>
              <a:off x="5290687" y="3069014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pic>
          <p:nvPicPr>
            <p:cNvPr id="133" name="그림 13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3791366" y="3833291"/>
              <a:ext cx="1523304" cy="283504"/>
            </a:xfrm>
            <a:prstGeom prst="rect">
              <a:avLst/>
            </a:prstGeom>
          </p:spPr>
        </p:pic>
        <p:pic>
          <p:nvPicPr>
            <p:cNvPr id="134" name="그림 133"/>
            <p:cNvPicPr>
              <a:picLocks noChangeAspect="1"/>
            </p:cNvPicPr>
            <p:nvPr/>
          </p:nvPicPr>
          <p:blipFill rotWithShape="1">
            <a:blip r:embed="rId8"/>
            <a:srcRect l="2674" t="21122" r="3303" b="22071"/>
            <a:stretch/>
          </p:blipFill>
          <p:spPr>
            <a:xfrm>
              <a:off x="2118444" y="2210064"/>
              <a:ext cx="1529647" cy="1914822"/>
            </a:xfrm>
            <a:prstGeom prst="rect">
              <a:avLst/>
            </a:prstGeom>
          </p:spPr>
        </p:pic>
        <p:pic>
          <p:nvPicPr>
            <p:cNvPr id="135" name="그림 13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119254" y="3814601"/>
              <a:ext cx="1528766" cy="288617"/>
            </a:xfrm>
            <a:prstGeom prst="rect">
              <a:avLst/>
            </a:prstGeom>
          </p:spPr>
        </p:pic>
        <p:sp>
          <p:nvSpPr>
            <p:cNvPr id="136" name="모서리가 둥근 직사각형 135"/>
            <p:cNvSpPr/>
            <p:nvPr/>
          </p:nvSpPr>
          <p:spPr>
            <a:xfrm>
              <a:off x="2144657" y="2240218"/>
              <a:ext cx="1473931" cy="932370"/>
            </a:xfrm>
            <a:prstGeom prst="roundRect">
              <a:avLst>
                <a:gd name="adj" fmla="val 5922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7" name="타원 136"/>
            <p:cNvSpPr/>
            <p:nvPr/>
          </p:nvSpPr>
          <p:spPr>
            <a:xfrm>
              <a:off x="1954091" y="3069014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131" name="타원 130"/>
            <p:cNvSpPr/>
            <p:nvPr/>
          </p:nvSpPr>
          <p:spPr>
            <a:xfrm>
              <a:off x="3629486" y="3069014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405482" y="6932351"/>
            <a:ext cx="5058125" cy="2082316"/>
            <a:chOff x="437232" y="6603896"/>
            <a:chExt cx="4903497" cy="1942913"/>
          </a:xfrm>
        </p:grpSpPr>
        <p:pic>
          <p:nvPicPr>
            <p:cNvPr id="108" name="그림 107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15" b="30620"/>
            <a:stretch/>
          </p:blipFill>
          <p:spPr>
            <a:xfrm>
              <a:off x="2107050" y="6607303"/>
              <a:ext cx="1548000" cy="1905000"/>
            </a:xfrm>
            <a:prstGeom prst="rect">
              <a:avLst/>
            </a:prstGeom>
          </p:spPr>
        </p:pic>
        <p:pic>
          <p:nvPicPr>
            <p:cNvPr id="109" name="그림 108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023" b="24833"/>
            <a:stretch/>
          </p:blipFill>
          <p:spPr>
            <a:xfrm>
              <a:off x="445345" y="6629109"/>
              <a:ext cx="1548000" cy="1917700"/>
            </a:xfrm>
            <a:prstGeom prst="rect">
              <a:avLst/>
            </a:prstGeom>
          </p:spPr>
        </p:pic>
        <p:sp>
          <p:nvSpPr>
            <p:cNvPr id="117" name="직사각형 116"/>
            <p:cNvSpPr/>
            <p:nvPr/>
          </p:nvSpPr>
          <p:spPr>
            <a:xfrm>
              <a:off x="437232" y="6604185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39" name="그림 138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391" b="35048"/>
            <a:stretch/>
          </p:blipFill>
          <p:spPr>
            <a:xfrm>
              <a:off x="3792729" y="6614160"/>
              <a:ext cx="1548000" cy="1898142"/>
            </a:xfrm>
            <a:prstGeom prst="rect">
              <a:avLst/>
            </a:prstGeom>
          </p:spPr>
        </p:pic>
        <p:sp>
          <p:nvSpPr>
            <p:cNvPr id="141" name="타원 140"/>
            <p:cNvSpPr/>
            <p:nvPr/>
          </p:nvSpPr>
          <p:spPr>
            <a:xfrm>
              <a:off x="1954091" y="7496519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142" name="직사각형 141"/>
            <p:cNvSpPr/>
            <p:nvPr/>
          </p:nvSpPr>
          <p:spPr>
            <a:xfrm>
              <a:off x="3786759" y="6603896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3" name="타원 142"/>
            <p:cNvSpPr/>
            <p:nvPr/>
          </p:nvSpPr>
          <p:spPr>
            <a:xfrm>
              <a:off x="3629901" y="7496519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145" name="직사각형 144"/>
            <p:cNvSpPr/>
            <p:nvPr/>
          </p:nvSpPr>
          <p:spPr>
            <a:xfrm>
              <a:off x="2204982" y="6607940"/>
              <a:ext cx="342900" cy="171449"/>
            </a:xfrm>
            <a:prstGeom prst="rect">
              <a:avLst/>
            </a:prstGeom>
            <a:solidFill>
              <a:srgbClr val="FBFC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3900413" y="6613653"/>
              <a:ext cx="389387" cy="316586"/>
            </a:xfrm>
            <a:prstGeom prst="rect">
              <a:avLst/>
            </a:prstGeom>
            <a:solidFill>
              <a:srgbClr val="FBFC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7" name="그림 146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802909" y="8237246"/>
              <a:ext cx="1530595" cy="280609"/>
            </a:xfrm>
            <a:prstGeom prst="rect">
              <a:avLst/>
            </a:prstGeom>
          </p:spPr>
        </p:pic>
        <p:sp>
          <p:nvSpPr>
            <p:cNvPr id="140" name="직사각형 139"/>
            <p:cNvSpPr/>
            <p:nvPr/>
          </p:nvSpPr>
          <p:spPr>
            <a:xfrm>
              <a:off x="2105393" y="6603896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411830" y="4404982"/>
            <a:ext cx="6776317" cy="2173003"/>
            <a:chOff x="437231" y="4404982"/>
            <a:chExt cx="6556894" cy="1926095"/>
          </a:xfrm>
        </p:grpSpPr>
        <p:pic>
          <p:nvPicPr>
            <p:cNvPr id="105" name="그림 104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404" b="25831"/>
            <a:stretch/>
          </p:blipFill>
          <p:spPr>
            <a:xfrm>
              <a:off x="3777427" y="4407027"/>
              <a:ext cx="1548000" cy="1905000"/>
            </a:xfrm>
            <a:prstGeom prst="rect">
              <a:avLst/>
            </a:prstGeom>
          </p:spPr>
        </p:pic>
        <p:pic>
          <p:nvPicPr>
            <p:cNvPr id="106" name="그림 105"/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3786759" y="6056646"/>
              <a:ext cx="1527911" cy="254573"/>
            </a:xfrm>
            <a:prstGeom prst="rect">
              <a:avLst/>
            </a:prstGeom>
          </p:spPr>
        </p:pic>
        <p:pic>
          <p:nvPicPr>
            <p:cNvPr id="107" name="그림 106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683" b="25779"/>
            <a:stretch/>
          </p:blipFill>
          <p:spPr>
            <a:xfrm>
              <a:off x="5446125" y="4414647"/>
              <a:ext cx="1548000" cy="1897380"/>
            </a:xfrm>
            <a:prstGeom prst="rect">
              <a:avLst/>
            </a:prstGeom>
          </p:spPr>
        </p:pic>
        <p:pic>
          <p:nvPicPr>
            <p:cNvPr id="110" name="그림 109"/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633" b="17886"/>
            <a:stretch/>
          </p:blipFill>
          <p:spPr>
            <a:xfrm>
              <a:off x="2105509" y="4416552"/>
              <a:ext cx="1548000" cy="1895475"/>
            </a:xfrm>
            <a:prstGeom prst="rect">
              <a:avLst/>
            </a:prstGeom>
          </p:spPr>
        </p:pic>
        <p:pic>
          <p:nvPicPr>
            <p:cNvPr id="111" name="그림 110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838" b="24911"/>
            <a:stretch/>
          </p:blipFill>
          <p:spPr>
            <a:xfrm>
              <a:off x="437231" y="4404982"/>
              <a:ext cx="1551834" cy="1926095"/>
            </a:xfrm>
            <a:prstGeom prst="rect">
              <a:avLst/>
            </a:prstGeom>
          </p:spPr>
        </p:pic>
        <p:sp>
          <p:nvSpPr>
            <p:cNvPr id="116" name="직사각형 115"/>
            <p:cNvSpPr/>
            <p:nvPr/>
          </p:nvSpPr>
          <p:spPr>
            <a:xfrm>
              <a:off x="437232" y="4407712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8" name="직사각형 117"/>
            <p:cNvSpPr/>
            <p:nvPr/>
          </p:nvSpPr>
          <p:spPr>
            <a:xfrm>
              <a:off x="2105393" y="4407712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9" name="직사각형 118"/>
            <p:cNvSpPr/>
            <p:nvPr/>
          </p:nvSpPr>
          <p:spPr>
            <a:xfrm>
              <a:off x="5441715" y="4407712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0" name="타원 119"/>
            <p:cNvSpPr/>
            <p:nvPr/>
          </p:nvSpPr>
          <p:spPr>
            <a:xfrm>
              <a:off x="3629486" y="5280347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121" name="타원 120"/>
            <p:cNvSpPr/>
            <p:nvPr/>
          </p:nvSpPr>
          <p:spPr>
            <a:xfrm>
              <a:off x="1954091" y="5280347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122" name="타원 121"/>
            <p:cNvSpPr/>
            <p:nvPr/>
          </p:nvSpPr>
          <p:spPr>
            <a:xfrm>
              <a:off x="5290687" y="5280347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138" name="모서리가 둥근 직사각형 137"/>
            <p:cNvSpPr/>
            <p:nvPr/>
          </p:nvSpPr>
          <p:spPr>
            <a:xfrm>
              <a:off x="2145514" y="5804057"/>
              <a:ext cx="1473931" cy="307945"/>
            </a:xfrm>
            <a:prstGeom prst="roundRect">
              <a:avLst>
                <a:gd name="adj" fmla="val 18295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DC231E"/>
                </a:solidFill>
              </a:endParaRPr>
            </a:p>
          </p:txBody>
        </p:sp>
        <p:pic>
          <p:nvPicPr>
            <p:cNvPr id="144" name="그림 143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464576" y="6038458"/>
              <a:ext cx="1523304" cy="283504"/>
            </a:xfrm>
            <a:prstGeom prst="rect">
              <a:avLst/>
            </a:prstGeom>
          </p:spPr>
        </p:pic>
        <p:sp>
          <p:nvSpPr>
            <p:cNvPr id="148" name="직사각형 147"/>
            <p:cNvSpPr/>
            <p:nvPr/>
          </p:nvSpPr>
          <p:spPr>
            <a:xfrm>
              <a:off x="3773554" y="4407712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9" name="모서리가 둥근 직사각형 148"/>
          <p:cNvSpPr/>
          <p:nvPr/>
        </p:nvSpPr>
        <p:spPr>
          <a:xfrm>
            <a:off x="424142" y="9135872"/>
            <a:ext cx="6698996" cy="1022309"/>
          </a:xfrm>
          <a:prstGeom prst="roundRect">
            <a:avLst>
              <a:gd name="adj" fmla="val 12926"/>
            </a:avLst>
          </a:prstGeom>
          <a:solidFill>
            <a:srgbClr val="A7D8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50" name="그림 149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372" y="8694746"/>
            <a:ext cx="1571303" cy="1396714"/>
          </a:xfrm>
          <a:prstGeom prst="rect">
            <a:avLst/>
          </a:prstGeom>
        </p:spPr>
      </p:pic>
      <p:sp>
        <p:nvSpPr>
          <p:cNvPr id="151" name="TextBox 150"/>
          <p:cNvSpPr txBox="1"/>
          <p:nvPr/>
        </p:nvSpPr>
        <p:spPr>
          <a:xfrm>
            <a:off x="531504" y="9602045"/>
            <a:ext cx="545694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1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하나원큐</a:t>
            </a:r>
            <a:r>
              <a:rPr lang="ko-KR" altLang="en-US" sz="11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설치 후 </a:t>
            </a:r>
            <a:r>
              <a:rPr lang="en-US" altLang="ko-KR" sz="11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MY</a:t>
            </a:r>
            <a:r>
              <a:rPr lang="ko-KR" altLang="en-US" sz="11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 </a:t>
            </a:r>
            <a:r>
              <a:rPr lang="en-US" altLang="ko-KR" sz="11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&gt; </a:t>
            </a:r>
            <a:r>
              <a:rPr lang="ko-KR" altLang="en-US" sz="1100" b="1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쿠폰함</a:t>
            </a:r>
            <a:r>
              <a:rPr lang="ko-KR" altLang="en-US" sz="11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에서</a:t>
            </a:r>
            <a:r>
              <a:rPr lang="ko-KR" altLang="en-US" sz="11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청약 쿠폰을 확인하세요</a:t>
            </a:r>
            <a:r>
              <a:rPr lang="en-US" altLang="ko-KR" sz="1100" dirty="0">
                <a:latin typeface="하나2.0 L" panose="020B0203000000000000" pitchFamily="50" charset="-127"/>
                <a:ea typeface="하나2.0 L" panose="020B0203000000000000" pitchFamily="50" charset="-127"/>
              </a:rPr>
              <a:t>!</a:t>
            </a:r>
          </a:p>
          <a:p>
            <a:r>
              <a:rPr lang="ko-KR" altLang="en-US" sz="1100" dirty="0">
                <a:latin typeface="하나2.0 L" panose="020B0203000000000000" pitchFamily="50" charset="-127"/>
                <a:ea typeface="하나2.0 L" panose="020B0203000000000000" pitchFamily="50" charset="-127"/>
              </a:rPr>
              <a:t>나라사랑 </a:t>
            </a:r>
            <a:r>
              <a:rPr lang="ko-KR" altLang="en-US" sz="11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하나통장</a:t>
            </a:r>
            <a:r>
              <a:rPr lang="ko-KR" altLang="en-US" sz="11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신규 시 주택청약종합저축 가입 가능한</a:t>
            </a:r>
            <a:r>
              <a:rPr lang="en-US" altLang="ko-KR" sz="1100" dirty="0"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ko-KR" altLang="en-US" sz="1100" dirty="0">
                <a:latin typeface="하나2.0 L" panose="020B0203000000000000" pitchFamily="50" charset="-127"/>
                <a:ea typeface="하나2.0 L" panose="020B0203000000000000" pitchFamily="50" charset="-127"/>
              </a:rPr>
              <a:t>나라사랑 </a:t>
            </a:r>
            <a:r>
              <a:rPr lang="ko-KR" altLang="en-US" sz="11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청약쿠폰이</a:t>
            </a:r>
            <a:r>
              <a:rPr lang="ko-KR" altLang="en-US" sz="11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제공됩니다</a:t>
            </a:r>
            <a:r>
              <a:rPr lang="en-US" altLang="ko-KR" sz="1100" dirty="0">
                <a:latin typeface="하나2.0 L" panose="020B0203000000000000" pitchFamily="50" charset="-127"/>
                <a:ea typeface="하나2.0 L" panose="020B0203000000000000" pitchFamily="50" charset="-127"/>
              </a:rPr>
              <a:t>.</a:t>
            </a:r>
            <a:endParaRPr lang="ko-KR" altLang="en-US" sz="11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152" name="모서리가 둥근 직사각형 151"/>
          <p:cNvSpPr/>
          <p:nvPr/>
        </p:nvSpPr>
        <p:spPr>
          <a:xfrm>
            <a:off x="560079" y="9252558"/>
            <a:ext cx="1379792" cy="257331"/>
          </a:xfrm>
          <a:prstGeom prst="roundRect">
            <a:avLst>
              <a:gd name="adj" fmla="val 50000"/>
            </a:avLst>
          </a:prstGeom>
          <a:solidFill>
            <a:srgbClr val="004E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쿠폰 확인하는 방법</a:t>
            </a:r>
            <a:endParaRPr lang="en-US" altLang="ko-KR" sz="1100" b="1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  <p:sp>
        <p:nvSpPr>
          <p:cNvPr id="153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386250" y="1923412"/>
            <a:ext cx="6695675" cy="274067"/>
          </a:xfrm>
        </p:spPr>
        <p:txBody>
          <a:bodyPr>
            <a:normAutofit/>
          </a:bodyPr>
          <a:lstStyle/>
          <a:p>
            <a:r>
              <a:rPr lang="en-US" altLang="ko-KR" sz="1200" dirty="0"/>
              <a:t>01. QR</a:t>
            </a:r>
            <a:r>
              <a:rPr lang="ko-KR" altLang="en-US" sz="1200" dirty="0"/>
              <a:t>코드 촬영 </a:t>
            </a:r>
            <a:r>
              <a:rPr lang="en-US" altLang="ko-KR" sz="1200" dirty="0"/>
              <a:t>&gt; </a:t>
            </a:r>
            <a:r>
              <a:rPr lang="ko-KR" altLang="en-US" sz="1200" dirty="0"/>
              <a:t>가입 신청하기 선택 </a:t>
            </a:r>
            <a:r>
              <a:rPr lang="en-US" altLang="ko-KR" sz="1200" dirty="0"/>
              <a:t>&gt; </a:t>
            </a:r>
            <a:r>
              <a:rPr lang="ko-KR" altLang="en-US" sz="1200" dirty="0"/>
              <a:t>본인확인 및 약관동의 </a:t>
            </a:r>
          </a:p>
        </p:txBody>
      </p:sp>
      <p:sp>
        <p:nvSpPr>
          <p:cNvPr id="154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386250" y="4145102"/>
            <a:ext cx="6695675" cy="274067"/>
          </a:xfrm>
        </p:spPr>
        <p:txBody>
          <a:bodyPr>
            <a:normAutofit/>
          </a:bodyPr>
          <a:lstStyle/>
          <a:p>
            <a:r>
              <a:rPr lang="en-US" altLang="ko-KR" sz="1200" dirty="0"/>
              <a:t>02. </a:t>
            </a:r>
            <a:r>
              <a:rPr lang="ko-KR" altLang="en-US" sz="1200" dirty="0"/>
              <a:t>자동이체 등록 후 쿠폰 선택 </a:t>
            </a:r>
            <a:r>
              <a:rPr lang="en-US" altLang="ko-KR" sz="1200" dirty="0"/>
              <a:t>&gt; </a:t>
            </a:r>
            <a:r>
              <a:rPr lang="ko-KR" altLang="en-US" sz="1200" dirty="0"/>
              <a:t>쿠폰</a:t>
            </a:r>
            <a:r>
              <a:rPr lang="en-US" altLang="ko-KR" sz="1200" dirty="0"/>
              <a:t>(</a:t>
            </a:r>
            <a:r>
              <a:rPr lang="ko-KR" altLang="en-US" sz="1200" dirty="0"/>
              <a:t>자동</a:t>
            </a:r>
            <a:r>
              <a:rPr lang="en-US" altLang="ko-KR" sz="1200" dirty="0"/>
              <a:t>)</a:t>
            </a:r>
            <a:r>
              <a:rPr lang="ko-KR" altLang="en-US" sz="1200" dirty="0"/>
              <a:t>등록 </a:t>
            </a:r>
            <a:r>
              <a:rPr lang="en-US" altLang="ko-KR" sz="1200" dirty="0"/>
              <a:t>&gt; </a:t>
            </a:r>
            <a:r>
              <a:rPr lang="ko-KR" altLang="en-US" sz="1200" dirty="0"/>
              <a:t>영업점 확인</a:t>
            </a:r>
          </a:p>
        </p:txBody>
      </p:sp>
      <p:pic>
        <p:nvPicPr>
          <p:cNvPr id="61" name="그림 6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189658" y="146171"/>
            <a:ext cx="958725" cy="964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738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432000" y="257627"/>
            <a:ext cx="6695675" cy="432000"/>
          </a:xfrm>
        </p:spPr>
        <p:txBody>
          <a:bodyPr>
            <a:normAutofit lnSpcReduction="10000"/>
          </a:bodyPr>
          <a:lstStyle/>
          <a:p>
            <a:r>
              <a:rPr lang="ko-KR" altLang="en-US" dirty="0"/>
              <a:t>하나 장병내일준비적금 안내</a:t>
            </a:r>
          </a:p>
        </p:txBody>
      </p:sp>
      <p:sp>
        <p:nvSpPr>
          <p:cNvPr id="90" name="모서리가 둥근 직사각형 89"/>
          <p:cNvSpPr/>
          <p:nvPr/>
        </p:nvSpPr>
        <p:spPr>
          <a:xfrm>
            <a:off x="418748" y="863289"/>
            <a:ext cx="6772033" cy="965394"/>
          </a:xfrm>
          <a:prstGeom prst="roundRect">
            <a:avLst>
              <a:gd name="adj" fmla="val 8908"/>
            </a:avLst>
          </a:prstGeom>
          <a:solidFill>
            <a:srgbClr val="D7ED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3" name="TextBox 102"/>
          <p:cNvSpPr txBox="1"/>
          <p:nvPr/>
        </p:nvSpPr>
        <p:spPr>
          <a:xfrm>
            <a:off x="851225" y="974775"/>
            <a:ext cx="566212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1600" dirty="0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「하나 나라사랑카드」 </a:t>
            </a:r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발급하고 사용하면 </a:t>
            </a:r>
            <a:endParaRPr lang="en-US" altLang="ko-KR" sz="1600" dirty="0">
              <a:latin typeface="하나2.0 M" panose="020B0603000000000000" pitchFamily="50" charset="-127"/>
              <a:ea typeface="하나2.0 M" panose="020B0603000000000000" pitchFamily="50" charset="-127"/>
            </a:endParaRPr>
          </a:p>
          <a:p>
            <a:pPr algn="ctr"/>
            <a:r>
              <a:rPr lang="ko-KR" altLang="en-US" sz="1600" dirty="0">
                <a:solidFill>
                  <a:srgbClr val="004E42"/>
                </a:solidFill>
                <a:latin typeface="하나2.0 M" panose="020B0603000000000000" pitchFamily="50" charset="-127"/>
                <a:ea typeface="하나2.0 M" panose="020B0603000000000000" pitchFamily="50" charset="-127"/>
              </a:rPr>
              <a:t>「하나 장병내일준비적금」 </a:t>
            </a:r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연 </a:t>
            </a:r>
            <a:r>
              <a:rPr lang="en-US" altLang="ko-KR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1% </a:t>
            </a:r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우대금리 혜택을 받을 수 있어요</a:t>
            </a:r>
            <a:r>
              <a:rPr lang="en-US" altLang="ko-KR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!</a:t>
            </a:r>
          </a:p>
          <a:p>
            <a:pPr algn="ctr"/>
            <a:r>
              <a:rPr lang="en-US" altLang="ko-KR" sz="1200" dirty="0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※</a:t>
            </a:r>
            <a:r>
              <a:rPr lang="ko-KR" altLang="en-US" sz="1200" dirty="0" err="1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하나원큐</a:t>
            </a:r>
            <a:r>
              <a:rPr lang="ko-KR" altLang="en-US" sz="1200" dirty="0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 앱</a:t>
            </a:r>
            <a:r>
              <a:rPr lang="en-US" altLang="ko-KR" sz="1200" dirty="0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ko-KR" altLang="en-US" sz="1200" dirty="0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rPr>
              <a:t>장병내일준비적금 가입시 필수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6134009" y="110469"/>
            <a:ext cx="1070024" cy="1070631"/>
            <a:chOff x="5276335" y="196968"/>
            <a:chExt cx="1309813" cy="1310556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5276335" y="196968"/>
              <a:ext cx="1309813" cy="1310556"/>
            </a:xfrm>
            <a:prstGeom prst="roundRect">
              <a:avLst>
                <a:gd name="adj" fmla="val 11716"/>
              </a:avLst>
            </a:prstGeom>
            <a:solidFill>
              <a:schemeClr val="bg1"/>
            </a:solidFill>
            <a:ln w="25400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375189" y="284713"/>
              <a:ext cx="1136821" cy="1147716"/>
            </a:xfrm>
            <a:prstGeom prst="rect">
              <a:avLst/>
            </a:prstGeom>
          </p:spPr>
        </p:pic>
        <p:sp>
          <p:nvSpPr>
            <p:cNvPr id="18" name="직사각형 17"/>
            <p:cNvSpPr/>
            <p:nvPr/>
          </p:nvSpPr>
          <p:spPr>
            <a:xfrm>
              <a:off x="5375189" y="309426"/>
              <a:ext cx="1112108" cy="1111601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dirty="0">
                  <a:solidFill>
                    <a:schemeClr val="tx1"/>
                  </a:solidFill>
                  <a:latin typeface="하나2.0 M" panose="020B0603000000000000" pitchFamily="50" charset="-127"/>
                  <a:ea typeface="하나2.0 M" panose="020B0603000000000000" pitchFamily="50" charset="-127"/>
                </a:rPr>
                <a:t>QR</a:t>
              </a:r>
            </a:p>
          </p:txBody>
        </p:sp>
      </p:grpSp>
      <p:sp>
        <p:nvSpPr>
          <p:cNvPr id="62" name="모서리가 둥근 직사각형 61"/>
          <p:cNvSpPr/>
          <p:nvPr/>
        </p:nvSpPr>
        <p:spPr>
          <a:xfrm>
            <a:off x="1448918" y="2039936"/>
            <a:ext cx="4644920" cy="367736"/>
          </a:xfrm>
          <a:prstGeom prst="roundRect">
            <a:avLst>
              <a:gd name="adj" fmla="val 50000"/>
            </a:avLst>
          </a:prstGeom>
          <a:solidFill>
            <a:srgbClr val="008C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latin typeface="하나2.0 M" panose="020B0603000000000000" pitchFamily="50" charset="-127"/>
                <a:ea typeface="하나2.0 M" panose="020B0603000000000000" pitchFamily="50" charset="-127"/>
              </a:rPr>
              <a:t>하나 장병내일준비 적금 상품안내</a:t>
            </a:r>
          </a:p>
        </p:txBody>
      </p:sp>
      <p:graphicFrame>
        <p:nvGraphicFramePr>
          <p:cNvPr id="63" name="표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255502"/>
              </p:ext>
            </p:extLst>
          </p:nvPr>
        </p:nvGraphicFramePr>
        <p:xfrm>
          <a:off x="331304" y="2584999"/>
          <a:ext cx="6876998" cy="74071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">
                  <a:extLst>
                    <a:ext uri="{9D8B030D-6E8A-4147-A177-3AD203B41FA5}">
                      <a16:colId xmlns:a16="http://schemas.microsoft.com/office/drawing/2014/main" val="2407858011"/>
                    </a:ext>
                  </a:extLst>
                </a:gridCol>
                <a:gridCol w="364088">
                  <a:extLst>
                    <a:ext uri="{9D8B030D-6E8A-4147-A177-3AD203B41FA5}">
                      <a16:colId xmlns:a16="http://schemas.microsoft.com/office/drawing/2014/main" val="342349627"/>
                    </a:ext>
                  </a:extLst>
                </a:gridCol>
                <a:gridCol w="613997">
                  <a:extLst>
                    <a:ext uri="{9D8B030D-6E8A-4147-A177-3AD203B41FA5}">
                      <a16:colId xmlns:a16="http://schemas.microsoft.com/office/drawing/2014/main" val="149221667"/>
                    </a:ext>
                  </a:extLst>
                </a:gridCol>
                <a:gridCol w="764450">
                  <a:extLst>
                    <a:ext uri="{9D8B030D-6E8A-4147-A177-3AD203B41FA5}">
                      <a16:colId xmlns:a16="http://schemas.microsoft.com/office/drawing/2014/main" val="225111673"/>
                    </a:ext>
                  </a:extLst>
                </a:gridCol>
                <a:gridCol w="976300">
                  <a:extLst>
                    <a:ext uri="{9D8B030D-6E8A-4147-A177-3AD203B41FA5}">
                      <a16:colId xmlns:a16="http://schemas.microsoft.com/office/drawing/2014/main" val="1217358912"/>
                    </a:ext>
                  </a:extLst>
                </a:gridCol>
                <a:gridCol w="1660447">
                  <a:extLst>
                    <a:ext uri="{9D8B030D-6E8A-4147-A177-3AD203B41FA5}">
                      <a16:colId xmlns:a16="http://schemas.microsoft.com/office/drawing/2014/main" val="535980646"/>
                    </a:ext>
                  </a:extLst>
                </a:gridCol>
                <a:gridCol w="1583316">
                  <a:extLst>
                    <a:ext uri="{9D8B030D-6E8A-4147-A177-3AD203B41FA5}">
                      <a16:colId xmlns:a16="http://schemas.microsoft.com/office/drawing/2014/main" val="1033164815"/>
                    </a:ext>
                  </a:extLst>
                </a:gridCol>
              </a:tblGrid>
              <a:tr h="333371">
                <a:tc grid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50" baseline="0" dirty="0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나라사랑 </a:t>
                      </a:r>
                      <a:r>
                        <a:rPr lang="ko-KR" altLang="en-US" sz="1200" b="1" spc="-50" baseline="0" dirty="0" err="1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하나통장</a:t>
                      </a:r>
                      <a:r>
                        <a:rPr lang="ko-KR" altLang="en-US" sz="1200" b="1" spc="-50" baseline="0" dirty="0">
                          <a:solidFill>
                            <a:srgbClr val="004E42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상품 안내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2428375"/>
                  </a:ext>
                </a:extLst>
              </a:tr>
              <a:tr h="7694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5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가입대상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C74"/>
                    </a:solidFill>
                  </a:tcPr>
                </a:tc>
                <a:tc gridSpan="6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현역병</a:t>
                      </a:r>
                      <a:r>
                        <a:rPr lang="en-US" altLang="ko-KR" sz="1100" b="1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b="1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상근예비역</a:t>
                      </a:r>
                      <a:r>
                        <a:rPr lang="en-US" altLang="ko-KR" sz="1100" b="1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사회복무요원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대체복무요원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(1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인 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계좌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  <a:p>
                      <a:pPr latinLnBrk="1"/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① 가입일로부터 남은 의무복무기간이 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 이상인 장병</a:t>
                      </a:r>
                      <a:endParaRPr lang="en-US" altLang="ko-KR" sz="110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latinLnBrk="1"/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② 「장병내일준비적금 </a:t>
                      </a:r>
                      <a:r>
                        <a:rPr lang="ko-KR" altLang="en-US" sz="110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자격확인서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」 원본을 제출한 장병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단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</a:t>
                      </a:r>
                      <a:r>
                        <a:rPr lang="en-US" altLang="ko-KR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ko-KR" altLang="en-US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대체복무요원은 </a:t>
                      </a:r>
                      <a:r>
                        <a:rPr lang="ko-KR" altLang="en-US" sz="1100" baseline="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복무확인서</a:t>
                      </a:r>
                      <a:r>
                        <a:rPr lang="ko-KR" altLang="en-US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제출 가능</a:t>
                      </a:r>
                      <a:r>
                        <a:rPr lang="en-US" altLang="ko-KR" sz="11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en-US" altLang="ko-KR" sz="110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1098600"/>
                  </a:ext>
                </a:extLst>
              </a:tr>
              <a:tr h="3991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5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계약기간</a:t>
                      </a:r>
                      <a:endParaRPr lang="en-US" altLang="ko-KR" sz="1100" b="1" spc="-5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C74"/>
                    </a:solidFill>
                  </a:tcPr>
                </a:tc>
                <a:tc gridSpan="6">
                  <a:txBody>
                    <a:bodyPr/>
                    <a:lstStyle/>
                    <a:p>
                      <a:pPr latinLnBrk="1"/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 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~ 24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일 단위</a:t>
                      </a:r>
                      <a:r>
                        <a:rPr lang="en-US" altLang="ko-KR" sz="11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ko-KR" altLang="en-US" sz="110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1390866"/>
                  </a:ext>
                </a:extLst>
              </a:tr>
              <a:tr h="444793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err="1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저축금액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C74"/>
                    </a:solidFill>
                  </a:tcPr>
                </a:tc>
                <a:tc gridSpan="6">
                  <a:txBody>
                    <a:bodyPr/>
                    <a:lstStyle/>
                    <a:p>
                      <a:pPr latinLnBrk="1"/>
                      <a:r>
                        <a:rPr lang="ko-KR" altLang="en-US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월 </a:t>
                      </a:r>
                      <a:r>
                        <a:rPr lang="en-US" altLang="ko-KR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</a:t>
                      </a:r>
                      <a:r>
                        <a:rPr lang="ko-KR" altLang="en-US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만원 </a:t>
                      </a:r>
                      <a:r>
                        <a:rPr lang="en-US" altLang="ko-KR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~ 30</a:t>
                      </a:r>
                      <a:r>
                        <a:rPr lang="ko-KR" altLang="en-US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만원</a:t>
                      </a:r>
                      <a:r>
                        <a:rPr lang="en-US" altLang="ko-KR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원 단위</a:t>
                      </a:r>
                      <a:r>
                        <a:rPr lang="en-US" altLang="ko-KR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r>
                        <a:rPr lang="en-US" altLang="ko-KR" sz="1100" b="1" baseline="0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※ </a:t>
                      </a:r>
                      <a:r>
                        <a:rPr lang="ko-KR" altLang="en-US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판매금융기관 합산 월 최대 </a:t>
                      </a:r>
                      <a:r>
                        <a:rPr lang="en-US" altLang="ko-KR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55</a:t>
                      </a:r>
                      <a:r>
                        <a:rPr lang="ko-KR" altLang="en-US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만원 한도 내</a:t>
                      </a:r>
                      <a:endParaRPr lang="ko-KR" altLang="en-US" sz="105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0874277"/>
                  </a:ext>
                </a:extLst>
              </a:tr>
              <a:tr h="444793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적용이율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C74"/>
                    </a:solidFill>
                  </a:tcPr>
                </a:tc>
                <a:tc gridSpan="6">
                  <a:txBody>
                    <a:bodyPr/>
                    <a:lstStyle/>
                    <a:p>
                      <a:pPr latinLnBrk="1"/>
                      <a:r>
                        <a:rPr lang="ko-KR" altLang="en-US" sz="105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최고 연 </a:t>
                      </a:r>
                      <a:r>
                        <a:rPr lang="en-US" altLang="ko-KR" sz="1100" b="1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10.20%</a:t>
                      </a:r>
                      <a:r>
                        <a:rPr lang="en-US" altLang="ko-KR" sz="1050" baseline="0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ko-KR" altLang="en-US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제공</a:t>
                      </a:r>
                      <a:r>
                        <a:rPr lang="en-US" altLang="ko-KR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기본</a:t>
                      </a:r>
                      <a:r>
                        <a:rPr lang="en-US" altLang="ko-KR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+</a:t>
                      </a:r>
                      <a:r>
                        <a:rPr lang="ko-KR" altLang="en-US" sz="1050" baseline="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우대이율</a:t>
                      </a:r>
                      <a:r>
                        <a:rPr lang="en-US" altLang="ko-KR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r>
                        <a:rPr lang="ko-KR" altLang="en-US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en-US" altLang="ko-KR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(2026.01.12 </a:t>
                      </a:r>
                      <a:r>
                        <a:rPr lang="ko-KR" altLang="en-US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기준</a:t>
                      </a:r>
                      <a:r>
                        <a:rPr lang="en-US" altLang="ko-KR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050" baseline="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세전</a:t>
                      </a:r>
                      <a:r>
                        <a:rPr lang="en-US" altLang="ko-KR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7473409"/>
                  </a:ext>
                </a:extLst>
              </a:tr>
              <a:tr h="2963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기간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FBFA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 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~ 12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 미만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12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 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~ 15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 미만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15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 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~ 24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 이하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9205361"/>
                  </a:ext>
                </a:extLst>
              </a:tr>
              <a:tr h="2963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금리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기본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3.50%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4.00%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5.00%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5711561"/>
                  </a:ext>
                </a:extLst>
              </a:tr>
              <a:tr h="2963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최고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8.70%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9.20%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10.20%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9423456"/>
                  </a:ext>
                </a:extLst>
              </a:tr>
              <a:tr h="471334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우대금리 </a:t>
                      </a:r>
                      <a:endParaRPr lang="en-US" altLang="ko-KR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100" b="1" dirty="0" err="1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제공조건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C74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l" latinLnBrk="1"/>
                      <a:r>
                        <a:rPr lang="ko-KR" altLang="en-US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아래 항목을 충족하는 경우</a:t>
                      </a:r>
                      <a:r>
                        <a:rPr lang="en-US" altLang="ko-KR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최고 </a:t>
                      </a:r>
                      <a:r>
                        <a:rPr lang="ko-KR" altLang="en-US" sz="1100" b="1" baseline="0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100" b="1" baseline="0" dirty="0">
                          <a:solidFill>
                            <a:srgbClr val="DC231E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5.20%</a:t>
                      </a:r>
                      <a:r>
                        <a:rPr lang="en-US" altLang="ko-KR" sz="1100" b="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세전</a:t>
                      </a:r>
                      <a:r>
                        <a:rPr lang="en-US" altLang="ko-KR" sz="1100" b="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r>
                        <a:rPr lang="ko-KR" altLang="en-US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의 우대금리를 만기 </a:t>
                      </a:r>
                      <a:r>
                        <a:rPr lang="ko-KR" altLang="en-US" sz="1050" baseline="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해지시</a:t>
                      </a:r>
                      <a:r>
                        <a:rPr lang="ko-KR" altLang="en-US" sz="105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제공</a:t>
                      </a:r>
                      <a:endParaRPr lang="en-US" altLang="ko-KR" sz="105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386539"/>
                  </a:ext>
                </a:extLst>
              </a:tr>
              <a:tr h="29633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우대항목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제공금리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내용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4515514"/>
                  </a:ext>
                </a:extLst>
              </a:tr>
              <a:tr h="48153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주택청약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종합저축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000" b="1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1.00%</a:t>
                      </a:r>
                      <a:endParaRPr lang="ko-KR" altLang="en-US" sz="1000" b="1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이 예금 가입일로부터 </a:t>
                      </a:r>
                      <a:r>
                        <a:rPr lang="en-US" altLang="ko-KR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3</a:t>
                      </a:r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개월이 되는 달의 말일 기준으로 하나은행 </a:t>
                      </a:r>
                      <a:r>
                        <a:rPr lang="ko-KR" altLang="en-US" sz="100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주택청약종합저축보유한</a:t>
                      </a:r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경우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2558959"/>
                  </a:ext>
                </a:extLst>
              </a:tr>
              <a:tr h="666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군급여이체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또는 카드 결제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000" b="1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1.00%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이 예금 가입 후 만기 전전월의 말일까지 본인명의 하나은행 입출금통장을 통해 </a:t>
                      </a:r>
                      <a:r>
                        <a:rPr lang="en-US" altLang="ko-KR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3</a:t>
                      </a:r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회 이상 </a:t>
                      </a:r>
                      <a:r>
                        <a:rPr lang="ko-KR" altLang="en-US" sz="100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군급여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</a:t>
                      </a:r>
                      <a:r>
                        <a:rPr lang="ko-KR" altLang="en-US" sz="1000" baseline="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입금실적을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보유하거나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, 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하나카드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체크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/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신용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 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결제 실적이 </a:t>
                      </a:r>
                      <a:r>
                        <a:rPr lang="en-US" altLang="ko-KR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3</a:t>
                      </a:r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회 이상 있을 경우</a:t>
                      </a:r>
                      <a:endParaRPr lang="ko-KR" altLang="en-US" sz="100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4614855"/>
                  </a:ext>
                </a:extLst>
              </a:tr>
              <a:tr h="4815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기초생활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baseline="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수급자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</a:t>
                      </a:r>
                      <a:r>
                        <a:rPr lang="en-US" altLang="ko-KR" sz="1000" b="1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3.00%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이 예금 가입 후 만기 전일까지 하나은행 영업점을 방문하여 </a:t>
                      </a:r>
                      <a:r>
                        <a:rPr lang="en-US" altLang="ko-KR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‘</a:t>
                      </a:r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기초생활수급자</a:t>
                      </a:r>
                      <a:r>
                        <a:rPr lang="en-US" altLang="ko-KR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＇</a:t>
                      </a:r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임을 증빙하는 서류</a:t>
                      </a:r>
                      <a:r>
                        <a:rPr lang="en-US" altLang="ko-KR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’</a:t>
                      </a:r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를 제출하는 경우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9576908"/>
                  </a:ext>
                </a:extLst>
              </a:tr>
              <a:tr h="48153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33CCCC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군인공제회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000" baseline="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병회원</a:t>
                      </a: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7EDE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연 </a:t>
                      </a:r>
                      <a:r>
                        <a:rPr lang="en-US" altLang="ko-KR" sz="1000" b="1" baseline="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0.20%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이 예금 가입 후 만기 전전월의 말일을 기준으로 군인공제회 병</a:t>
                      </a:r>
                      <a:r>
                        <a:rPr lang="en-US" altLang="ko-KR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兵</a:t>
                      </a:r>
                      <a:r>
                        <a:rPr lang="en-US" altLang="ko-KR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회원 저축상품가입</a:t>
                      </a:r>
                      <a:r>
                        <a:rPr lang="en-US" altLang="ko-KR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000" dirty="0" err="1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초회납</a:t>
                      </a:r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완료</a:t>
                      </a:r>
                      <a:r>
                        <a:rPr lang="en-US" altLang="ko-KR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r>
                        <a:rPr lang="ko-KR" altLang="en-US" sz="1000" dirty="0"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을 통해 회원자격을 취득한 경우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000" baseline="0" dirty="0"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694126"/>
                  </a:ext>
                </a:extLst>
              </a:tr>
              <a:tr h="124754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pc="-50" baseline="0" dirty="0" err="1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매칭지원금</a:t>
                      </a:r>
                      <a:endParaRPr lang="en-US" altLang="ko-KR" sz="1100" b="1" spc="-5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algn="ctr" latinLnBrk="1"/>
                      <a:r>
                        <a:rPr lang="en-US" altLang="ko-KR" sz="1100" b="1" spc="-5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1" spc="-5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사회복귀 </a:t>
                      </a:r>
                      <a:endParaRPr lang="en-US" altLang="ko-KR" sz="1100" b="1" spc="-5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algn="ctr" latinLnBrk="1"/>
                      <a:r>
                        <a:rPr lang="ko-KR" altLang="en-US" sz="1100" b="1" spc="-5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지원금</a:t>
                      </a:r>
                      <a:r>
                        <a:rPr lang="en-US" altLang="ko-KR" sz="1100" b="1" spc="-50" baseline="0" dirty="0">
                          <a:solidFill>
                            <a:schemeClr val="bg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endParaRPr lang="ko-KR" altLang="en-US" sz="1100" b="1" spc="-50" baseline="0" dirty="0">
                        <a:solidFill>
                          <a:schemeClr val="bg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7EDE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8C74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indent="0" latinLnBrk="1">
                        <a:buFont typeface="Arial" panose="020B0604020202020204" pitchFamily="34" charset="0"/>
                        <a:buNone/>
                      </a:pPr>
                      <a:endParaRPr lang="en-US" altLang="ko-KR" sz="600" b="0" spc="-50" baseline="0" dirty="0">
                        <a:solidFill>
                          <a:schemeClr val="tx1"/>
                        </a:solidFill>
                        <a:latin typeface="하나2.0 L" panose="020B0203000000000000" pitchFamily="50" charset="-127"/>
                        <a:ea typeface="하나2.0 L" panose="020B0203000000000000" pitchFamily="50" charset="-127"/>
                      </a:endParaRPr>
                    </a:p>
                    <a:p>
                      <a:pPr marL="0" indent="0" latinLnBrk="1">
                        <a:buFont typeface="Arial" panose="020B0604020202020204" pitchFamily="34" charset="0"/>
                        <a:buNone/>
                      </a:pPr>
                      <a:r>
                        <a:rPr lang="ko-KR" altLang="en-US" sz="1100" b="0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가입자의 목독 마련을 위해 국가예산으로 지급되는 </a:t>
                      </a:r>
                      <a:r>
                        <a:rPr lang="ko-KR" altLang="en-US" sz="1100" b="0" spc="-5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저축장려금</a:t>
                      </a:r>
                      <a:r>
                        <a:rPr lang="en-US" altLang="ko-KR" sz="1100" b="0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(※ </a:t>
                      </a:r>
                      <a:r>
                        <a:rPr lang="ko-KR" altLang="en-US" sz="1100" b="0" spc="-5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조건충족시</a:t>
                      </a:r>
                      <a:r>
                        <a:rPr lang="ko-KR" altLang="en-US" sz="1100" b="0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제공</a:t>
                      </a:r>
                      <a:r>
                        <a:rPr lang="en-US" altLang="ko-KR" sz="1100" b="0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</a:p>
                    <a:p>
                      <a:pPr marL="0" indent="0" latinLnBrk="1"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1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[</a:t>
                      </a:r>
                      <a:r>
                        <a:rPr lang="ko-KR" altLang="en-US" sz="1100" b="1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만기 예상 수령액</a:t>
                      </a:r>
                      <a:r>
                        <a:rPr lang="en-US" altLang="ko-KR" sz="1100" b="1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1100" b="1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예시</a:t>
                      </a:r>
                      <a:r>
                        <a:rPr lang="en-US" altLang="ko-KR" sz="1100" b="1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)_20</a:t>
                      </a:r>
                      <a:r>
                        <a:rPr lang="ko-KR" altLang="en-US" sz="1100" b="1" spc="-5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개월동안</a:t>
                      </a:r>
                      <a:r>
                        <a:rPr lang="ko-KR" altLang="en-US" sz="1100" b="1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 월 </a:t>
                      </a:r>
                      <a:r>
                        <a:rPr lang="en-US" altLang="ko-KR" sz="1100" b="1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55</a:t>
                      </a:r>
                      <a:r>
                        <a:rPr lang="ko-KR" altLang="en-US" sz="1100" b="1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만원</a:t>
                      </a:r>
                      <a:r>
                        <a:rPr lang="en-US" altLang="ko-KR" sz="900" b="0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(</a:t>
                      </a:r>
                      <a:r>
                        <a:rPr lang="ko-KR" altLang="en-US" sz="900" b="0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금융기관합산 고객별 </a:t>
                      </a:r>
                      <a:r>
                        <a:rPr lang="en-US" altLang="ko-KR" sz="900" b="0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2</a:t>
                      </a:r>
                      <a:r>
                        <a:rPr lang="ko-KR" altLang="en-US" sz="900" b="0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개 이상 </a:t>
                      </a:r>
                      <a:r>
                        <a:rPr lang="ko-KR" altLang="en-US" sz="900" b="0" spc="-50" baseline="0" dirty="0" err="1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적금가입</a:t>
                      </a:r>
                      <a:r>
                        <a:rPr lang="en-US" altLang="ko-KR" sz="900" b="0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)</a:t>
                      </a:r>
                      <a:r>
                        <a:rPr lang="ko-KR" altLang="en-US" sz="1100" b="1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기준</a:t>
                      </a:r>
                      <a:r>
                        <a:rPr lang="en-US" altLang="ko-KR" sz="1100" b="1" spc="-50" baseline="0" dirty="0">
                          <a:solidFill>
                            <a:schemeClr val="tx1"/>
                          </a:solidFill>
                          <a:latin typeface="하나2.0 L" panose="020B0203000000000000" pitchFamily="50" charset="-127"/>
                          <a:ea typeface="하나2.0 L" panose="020B0203000000000000" pitchFamily="50" charset="-127"/>
                        </a:rPr>
                        <a:t>]</a:t>
                      </a:r>
                    </a:p>
                  </a:txBody>
                  <a:tcPr>
                    <a:lnL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C7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4773311"/>
                  </a:ext>
                </a:extLst>
              </a:tr>
            </a:tbl>
          </a:graphicData>
        </a:graphic>
      </p:graphicFrame>
      <p:grpSp>
        <p:nvGrpSpPr>
          <p:cNvPr id="64" name="그룹 63"/>
          <p:cNvGrpSpPr/>
          <p:nvPr/>
        </p:nvGrpSpPr>
        <p:grpSpPr>
          <a:xfrm>
            <a:off x="1302207" y="9309366"/>
            <a:ext cx="5907624" cy="532628"/>
            <a:chOff x="852778" y="7141459"/>
            <a:chExt cx="5907624" cy="532628"/>
          </a:xfrm>
        </p:grpSpPr>
        <p:sp>
          <p:nvSpPr>
            <p:cNvPr id="65" name="모서리가 둥근 직사각형 64"/>
            <p:cNvSpPr/>
            <p:nvPr/>
          </p:nvSpPr>
          <p:spPr>
            <a:xfrm>
              <a:off x="852778" y="7141459"/>
              <a:ext cx="1824574" cy="532628"/>
            </a:xfrm>
            <a:prstGeom prst="roundRect">
              <a:avLst/>
            </a:prstGeom>
            <a:solidFill>
              <a:srgbClr val="D7ED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spc="-50" dirty="0" err="1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납입원금</a:t>
              </a:r>
              <a:r>
                <a:rPr lang="ko-KR" altLang="en-US" sz="10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 </a:t>
              </a:r>
              <a:r>
                <a:rPr lang="en-US" altLang="ko-KR" sz="10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: 1,100</a:t>
              </a:r>
              <a:r>
                <a:rPr lang="ko-KR" altLang="en-US" sz="10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만원</a:t>
              </a:r>
              <a:endParaRPr lang="en-US" altLang="ko-KR" sz="1000" spc="-5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  <a:p>
              <a:pPr algn="ctr"/>
              <a:r>
                <a:rPr lang="ko-KR" altLang="en-US" sz="10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은행이자</a:t>
              </a:r>
              <a:r>
                <a:rPr lang="en-US" altLang="ko-KR" sz="10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(</a:t>
              </a:r>
              <a:r>
                <a:rPr lang="ko-KR" altLang="en-US" sz="10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연</a:t>
              </a:r>
              <a:r>
                <a:rPr lang="en-US" altLang="ko-KR" sz="10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7.2%) :693,000</a:t>
              </a:r>
              <a:r>
                <a:rPr lang="ko-KR" altLang="en-US" sz="10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원</a:t>
              </a:r>
              <a:r>
                <a:rPr lang="en-US" altLang="ko-KR" sz="10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 </a:t>
              </a:r>
              <a:endParaRPr lang="ko-KR" altLang="en-US" sz="1000" spc="-5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</p:txBody>
        </p:sp>
        <p:sp>
          <p:nvSpPr>
            <p:cNvPr id="66" name="모서리가 둥근 직사각형 65"/>
            <p:cNvSpPr/>
            <p:nvPr/>
          </p:nvSpPr>
          <p:spPr>
            <a:xfrm>
              <a:off x="2859378" y="7141459"/>
              <a:ext cx="1824574" cy="532628"/>
            </a:xfrm>
            <a:prstGeom prst="roundRect">
              <a:avLst/>
            </a:prstGeom>
            <a:solidFill>
              <a:srgbClr val="D7ED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spc="-50" dirty="0" err="1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매칭지원금</a:t>
              </a:r>
              <a:r>
                <a:rPr lang="ko-KR" altLang="en-US" sz="11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 </a:t>
              </a:r>
              <a:r>
                <a:rPr lang="en-US" altLang="ko-KR" sz="11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: 1,100</a:t>
              </a:r>
              <a:r>
                <a:rPr lang="ko-KR" altLang="en-US" sz="1100" spc="-5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만원</a:t>
              </a:r>
              <a:endParaRPr lang="en-US" altLang="ko-KR" sz="1100" spc="-5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  <a:p>
              <a:pPr algn="ctr"/>
              <a:r>
                <a:rPr lang="en-US" altLang="ko-KR" sz="900" spc="-50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* </a:t>
              </a:r>
              <a:r>
                <a:rPr lang="ko-KR" altLang="en-US" sz="900" spc="-50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납입 원금의 </a:t>
              </a:r>
              <a:r>
                <a:rPr lang="en-US" altLang="ko-KR" sz="900" spc="-50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100%</a:t>
              </a:r>
              <a:endParaRPr lang="ko-KR" altLang="en-US" sz="900" spc="-50" dirty="0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</p:txBody>
        </p:sp>
        <p:sp>
          <p:nvSpPr>
            <p:cNvPr id="67" name="모서리가 둥근 직사각형 66"/>
            <p:cNvSpPr/>
            <p:nvPr/>
          </p:nvSpPr>
          <p:spPr>
            <a:xfrm>
              <a:off x="4935828" y="7141459"/>
              <a:ext cx="1824574" cy="532628"/>
            </a:xfrm>
            <a:prstGeom prst="roundRect">
              <a:avLst/>
            </a:prstGeom>
            <a:solidFill>
              <a:schemeClr val="bg1"/>
            </a:solidFill>
            <a:ln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spc="-7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약 </a:t>
              </a:r>
              <a:r>
                <a:rPr lang="en-US" altLang="ko-KR" sz="1200" b="1" spc="-7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2,269</a:t>
              </a:r>
              <a:r>
                <a:rPr lang="ko-KR" altLang="en-US" sz="1200" b="1" spc="-7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만원</a:t>
              </a:r>
              <a:endParaRPr lang="en-US" altLang="ko-KR" sz="1200" b="1" spc="-70" dirty="0">
                <a:solidFill>
                  <a:srgbClr val="004E42"/>
                </a:solidFill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  <a:p>
              <a:pPr algn="ctr"/>
              <a:r>
                <a:rPr lang="ko-KR" altLang="en-US" sz="1000" spc="-70" dirty="0">
                  <a:solidFill>
                    <a:srgbClr val="004E42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자산형성 후 사회 진출 </a:t>
              </a:r>
            </a:p>
          </p:txBody>
        </p:sp>
        <p:sp>
          <p:nvSpPr>
            <p:cNvPr id="68" name="십자형 67"/>
            <p:cNvSpPr/>
            <p:nvPr/>
          </p:nvSpPr>
          <p:spPr>
            <a:xfrm>
              <a:off x="2706062" y="7343887"/>
              <a:ext cx="112550" cy="112550"/>
            </a:xfrm>
            <a:prstGeom prst="plus">
              <a:avLst>
                <a:gd name="adj" fmla="val 36111"/>
              </a:avLst>
            </a:prstGeom>
            <a:solidFill>
              <a:srgbClr val="0066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9" name="등호 68"/>
            <p:cNvSpPr/>
            <p:nvPr/>
          </p:nvSpPr>
          <p:spPr>
            <a:xfrm>
              <a:off x="4712018" y="7315312"/>
              <a:ext cx="183540" cy="161925"/>
            </a:xfrm>
            <a:prstGeom prst="mathEqual">
              <a:avLst>
                <a:gd name="adj1" fmla="val 23520"/>
                <a:gd name="adj2" fmla="val 19517"/>
              </a:avLst>
            </a:prstGeom>
            <a:solidFill>
              <a:srgbClr val="0066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74272" y="9992138"/>
            <a:ext cx="598753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 </a:t>
            </a:r>
            <a:r>
              <a:rPr lang="ko-KR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은행과 국방부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</a:t>
            </a:r>
            <a:r>
              <a:rPr lang="ko-KR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병무청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)</a:t>
            </a:r>
            <a:r>
              <a:rPr lang="ko-KR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간 업무협약에 의해 운영되는 상품으로 정부 지원금 등 상품 상세 내용은 </a:t>
            </a:r>
            <a:r>
              <a:rPr lang="ko-KR" altLang="ko-KR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상품설명서</a:t>
            </a:r>
            <a:r>
              <a:rPr lang="ko-KR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및 약관 참조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4009" y="88215"/>
            <a:ext cx="1086605" cy="1092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277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/>
          <p:cNvGrpSpPr/>
          <p:nvPr/>
        </p:nvGrpSpPr>
        <p:grpSpPr>
          <a:xfrm>
            <a:off x="376635" y="1239501"/>
            <a:ext cx="6834178" cy="2029394"/>
            <a:chOff x="531504" y="3434546"/>
            <a:chExt cx="6548036" cy="1944425"/>
          </a:xfrm>
        </p:grpSpPr>
        <p:pic>
          <p:nvPicPr>
            <p:cNvPr id="83" name="그림 8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173" b="27157"/>
            <a:stretch/>
          </p:blipFill>
          <p:spPr>
            <a:xfrm>
              <a:off x="5560562" y="3459213"/>
              <a:ext cx="1518978" cy="1894014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4" name="그림 8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796" b="28236"/>
            <a:stretch/>
          </p:blipFill>
          <p:spPr>
            <a:xfrm>
              <a:off x="3869690" y="3464971"/>
              <a:ext cx="1532116" cy="1914000"/>
            </a:xfrm>
            <a:prstGeom prst="rect">
              <a:avLst/>
            </a:prstGeom>
            <a:ln>
              <a:noFill/>
            </a:ln>
          </p:spPr>
        </p:pic>
        <p:pic>
          <p:nvPicPr>
            <p:cNvPr id="85" name="그림 84"/>
            <p:cNvPicPr>
              <a:picLocks noChangeAspect="1"/>
            </p:cNvPicPr>
            <p:nvPr/>
          </p:nvPicPr>
          <p:blipFill rotWithShape="1">
            <a:blip r:embed="rId4"/>
            <a:srcRect l="2886" t="1" r="3033" b="8262"/>
            <a:stretch/>
          </p:blipFill>
          <p:spPr>
            <a:xfrm>
              <a:off x="3854076" y="5024207"/>
              <a:ext cx="1552575" cy="352833"/>
            </a:xfrm>
            <a:prstGeom prst="rect">
              <a:avLst/>
            </a:prstGeom>
          </p:spPr>
        </p:pic>
        <p:sp>
          <p:nvSpPr>
            <p:cNvPr id="86" name="모서리가 둥근 직사각형 85"/>
            <p:cNvSpPr/>
            <p:nvPr/>
          </p:nvSpPr>
          <p:spPr>
            <a:xfrm>
              <a:off x="3891831" y="5072241"/>
              <a:ext cx="1494869" cy="252411"/>
            </a:xfrm>
            <a:prstGeom prst="roundRect">
              <a:avLst/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7" name="직사각형 86"/>
            <p:cNvSpPr/>
            <p:nvPr/>
          </p:nvSpPr>
          <p:spPr>
            <a:xfrm>
              <a:off x="3855703" y="3451921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8" name="직사각형 87"/>
            <p:cNvSpPr/>
            <p:nvPr/>
          </p:nvSpPr>
          <p:spPr>
            <a:xfrm>
              <a:off x="5523864" y="3451921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9" name="모서리가 둥근 직사각형 88"/>
            <p:cNvSpPr/>
            <p:nvPr/>
          </p:nvSpPr>
          <p:spPr>
            <a:xfrm>
              <a:off x="531504" y="3657998"/>
              <a:ext cx="3193980" cy="1710469"/>
            </a:xfrm>
            <a:prstGeom prst="roundRect">
              <a:avLst>
                <a:gd name="adj" fmla="val 6744"/>
              </a:avLst>
            </a:prstGeom>
            <a:solidFill>
              <a:srgbClr val="D7ED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1200" dirty="0">
                <a:solidFill>
                  <a:schemeClr val="tx1"/>
                </a:solidFill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</p:txBody>
        </p:sp>
        <p:pic>
          <p:nvPicPr>
            <p:cNvPr id="91" name="그림 9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6080" y="3434546"/>
              <a:ext cx="992665" cy="882369"/>
            </a:xfrm>
            <a:prstGeom prst="rect">
              <a:avLst/>
            </a:prstGeom>
          </p:spPr>
        </p:pic>
        <p:sp>
          <p:nvSpPr>
            <p:cNvPr id="92" name="타원 91"/>
            <p:cNvSpPr/>
            <p:nvPr/>
          </p:nvSpPr>
          <p:spPr>
            <a:xfrm>
              <a:off x="5372836" y="4320047"/>
              <a:ext cx="182880" cy="182880"/>
            </a:xfrm>
            <a:prstGeom prst="ellipse">
              <a:avLst/>
            </a:prstGeom>
            <a:solidFill>
              <a:srgbClr val="0080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93" name="모서리가 둥근 직사각형 92"/>
            <p:cNvSpPr/>
            <p:nvPr/>
          </p:nvSpPr>
          <p:spPr>
            <a:xfrm>
              <a:off x="631137" y="3743409"/>
              <a:ext cx="1217844" cy="257331"/>
            </a:xfrm>
            <a:prstGeom prst="roundRect">
              <a:avLst>
                <a:gd name="adj" fmla="val 50000"/>
              </a:avLst>
            </a:prstGeom>
            <a:solidFill>
              <a:srgbClr val="008C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1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서비스 신청 단계</a:t>
              </a:r>
              <a:endParaRPr lang="en-US" altLang="ko-KR" sz="1100" b="1" dirty="0"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</p:txBody>
        </p:sp>
        <p:sp>
          <p:nvSpPr>
            <p:cNvPr id="94" name="타원 93"/>
            <p:cNvSpPr/>
            <p:nvPr/>
          </p:nvSpPr>
          <p:spPr>
            <a:xfrm>
              <a:off x="658882" y="4111003"/>
              <a:ext cx="171450" cy="171450"/>
            </a:xfrm>
            <a:prstGeom prst="ellipse">
              <a:avLst/>
            </a:prstGeom>
            <a:solidFill>
              <a:srgbClr val="008C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1</a:t>
              </a:r>
              <a:endParaRPr lang="ko-KR" altLang="en-US" sz="1000" b="1" dirty="0"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717122" y="4081408"/>
              <a:ext cx="1324402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  </a:t>
              </a:r>
              <a:r>
                <a:rPr lang="ko-KR" altLang="en-US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가입자격확인서 발급</a:t>
              </a: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784438" y="4283011"/>
              <a:ext cx="258756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나라사랑포털</a:t>
              </a:r>
              <a:r>
                <a:rPr lang="en-US" altLang="ko-KR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APP</a:t>
              </a:r>
              <a:r>
                <a:rPr lang="ko-KR" altLang="en-US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에서 증명서를 발급</a:t>
              </a:r>
              <a:r>
                <a:rPr lang="ko-KR" altLang="en-US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하시고</a:t>
              </a:r>
              <a:r>
                <a:rPr lang="en-US" altLang="ko-KR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, </a:t>
              </a:r>
            </a:p>
            <a:p>
              <a:r>
                <a:rPr lang="ko-KR" altLang="en-US" sz="1000" dirty="0" err="1">
                  <a:latin typeface="하나2.0 L" panose="020B0203000000000000" pitchFamily="50" charset="-127"/>
                  <a:ea typeface="하나2.0 L" panose="020B0203000000000000" pitchFamily="50" charset="-127"/>
                </a:rPr>
                <a:t>제출은행은</a:t>
              </a:r>
              <a:r>
                <a:rPr lang="ko-KR" altLang="en-US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 </a:t>
              </a:r>
              <a:r>
                <a:rPr lang="en-US" altLang="ko-KR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'</a:t>
              </a:r>
              <a:r>
                <a:rPr lang="ko-KR" altLang="en-US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하나은행</a:t>
              </a:r>
              <a:r>
                <a:rPr lang="en-US" altLang="ko-KR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' </a:t>
              </a:r>
              <a:r>
                <a:rPr lang="ko-KR" altLang="en-US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선택하여 제출</a:t>
              </a:r>
              <a:r>
                <a:rPr lang="ko-KR" altLang="en-US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해주세요</a:t>
              </a:r>
              <a:r>
                <a:rPr lang="en-US" altLang="ko-KR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.</a:t>
              </a:r>
            </a:p>
          </p:txBody>
        </p:sp>
        <p:sp>
          <p:nvSpPr>
            <p:cNvPr id="97" name="타원 96"/>
            <p:cNvSpPr/>
            <p:nvPr/>
          </p:nvSpPr>
          <p:spPr>
            <a:xfrm>
              <a:off x="658882" y="4739747"/>
              <a:ext cx="171450" cy="171450"/>
            </a:xfrm>
            <a:prstGeom prst="ellipse">
              <a:avLst/>
            </a:prstGeom>
            <a:solidFill>
              <a:srgbClr val="008C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2</a:t>
              </a:r>
              <a:endParaRPr lang="ko-KR" altLang="en-US" sz="1000" b="1" dirty="0"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</p:txBody>
        </p:sp>
        <p:sp>
          <p:nvSpPr>
            <p:cNvPr id="98" name="TextBox 97"/>
            <p:cNvSpPr txBox="1"/>
            <p:nvPr/>
          </p:nvSpPr>
          <p:spPr>
            <a:xfrm>
              <a:off x="717122" y="4710152"/>
              <a:ext cx="130035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  적금 가입 체크 사항</a:t>
              </a:r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784438" y="4911755"/>
              <a:ext cx="280237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가입 시 정보 확인 및 적금 금액 신청</a:t>
              </a:r>
              <a:r>
                <a:rPr lang="en-US" altLang="ko-KR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, </a:t>
              </a:r>
              <a:r>
                <a:rPr lang="ko-KR" altLang="en-US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자동이체 등 </a:t>
              </a:r>
              <a:endParaRPr lang="en-US" altLang="ko-KR" sz="1000" dirty="0"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  <a:p>
              <a:r>
                <a:rPr lang="ko-KR" altLang="en-US" sz="1000" b="1" dirty="0" err="1">
                  <a:latin typeface="하나2.0 L" panose="020B0203000000000000" pitchFamily="50" charset="-127"/>
                  <a:ea typeface="하나2.0 L" panose="020B0203000000000000" pitchFamily="50" charset="-127"/>
                </a:rPr>
                <a:t>가입정보를</a:t>
              </a:r>
              <a:r>
                <a:rPr lang="ko-KR" altLang="en-US" sz="1000" b="1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 꼼꼼히 확인하시고 가입</a:t>
              </a:r>
              <a:r>
                <a:rPr lang="ko-KR" altLang="en-US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해주세요</a:t>
              </a:r>
              <a:r>
                <a:rPr lang="en-US" altLang="ko-KR" sz="1000" dirty="0">
                  <a:latin typeface="하나2.0 L" panose="020B0203000000000000" pitchFamily="50" charset="-127"/>
                  <a:ea typeface="하나2.0 L" panose="020B0203000000000000" pitchFamily="50" charset="-127"/>
                </a:rPr>
                <a:t>.</a:t>
              </a:r>
              <a:endParaRPr lang="ko-KR" altLang="en-US" sz="1000" dirty="0"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</p:txBody>
        </p:sp>
      </p:grpSp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432000" y="257627"/>
            <a:ext cx="6695675" cy="432000"/>
          </a:xfrm>
        </p:spPr>
        <p:txBody>
          <a:bodyPr>
            <a:normAutofit lnSpcReduction="10000"/>
          </a:bodyPr>
          <a:lstStyle/>
          <a:p>
            <a:r>
              <a:rPr lang="ko-KR" altLang="en-US" dirty="0"/>
              <a:t>하나 장병내일준비적금 상품 가입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6134009" y="110469"/>
            <a:ext cx="1070024" cy="1070631"/>
            <a:chOff x="5276335" y="196968"/>
            <a:chExt cx="1309813" cy="1310556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5276335" y="196968"/>
              <a:ext cx="1309813" cy="1310556"/>
            </a:xfrm>
            <a:prstGeom prst="roundRect">
              <a:avLst>
                <a:gd name="adj" fmla="val 11716"/>
              </a:avLst>
            </a:prstGeom>
            <a:solidFill>
              <a:schemeClr val="bg1"/>
            </a:solidFill>
            <a:ln w="25400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375189" y="284713"/>
              <a:ext cx="1136821" cy="1147716"/>
            </a:xfrm>
            <a:prstGeom prst="rect">
              <a:avLst/>
            </a:prstGeom>
          </p:spPr>
        </p:pic>
        <p:sp>
          <p:nvSpPr>
            <p:cNvPr id="18" name="직사각형 17"/>
            <p:cNvSpPr/>
            <p:nvPr/>
          </p:nvSpPr>
          <p:spPr>
            <a:xfrm>
              <a:off x="5375189" y="309426"/>
              <a:ext cx="1112108" cy="1111601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2400" dirty="0">
                  <a:solidFill>
                    <a:schemeClr val="tx1"/>
                  </a:solidFill>
                  <a:latin typeface="하나2.0 M" panose="020B0603000000000000" pitchFamily="50" charset="-127"/>
                  <a:ea typeface="하나2.0 M" panose="020B0603000000000000" pitchFamily="50" charset="-127"/>
                </a:rPr>
                <a:t>QR</a:t>
              </a:r>
            </a:p>
          </p:txBody>
        </p:sp>
      </p:grpSp>
      <p:sp>
        <p:nvSpPr>
          <p:cNvPr id="62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411650" y="969391"/>
            <a:ext cx="6695675" cy="274067"/>
          </a:xfrm>
        </p:spPr>
        <p:txBody>
          <a:bodyPr>
            <a:normAutofit/>
          </a:bodyPr>
          <a:lstStyle/>
          <a:p>
            <a:r>
              <a:rPr lang="en-US" altLang="ko-KR" sz="1200" dirty="0"/>
              <a:t>01. QR</a:t>
            </a:r>
            <a:r>
              <a:rPr lang="ko-KR" altLang="en-US" sz="1200" dirty="0"/>
              <a:t>코드 촬영 </a:t>
            </a:r>
            <a:r>
              <a:rPr lang="en-US" altLang="ko-KR" sz="1200" dirty="0"/>
              <a:t>&gt; </a:t>
            </a:r>
            <a:r>
              <a:rPr lang="ko-KR" altLang="en-US" sz="1200" dirty="0"/>
              <a:t>가입 신청하기 </a:t>
            </a:r>
            <a:r>
              <a:rPr lang="en-US" altLang="ko-KR" sz="1200" dirty="0"/>
              <a:t>&gt; </a:t>
            </a:r>
            <a:r>
              <a:rPr lang="ko-KR" altLang="en-US" sz="1200" dirty="0"/>
              <a:t>나라사랑포털 앱</a:t>
            </a:r>
            <a:r>
              <a:rPr lang="en-US" altLang="ko-KR" sz="1200" dirty="0"/>
              <a:t> &gt; </a:t>
            </a:r>
            <a:r>
              <a:rPr lang="ko-KR" altLang="en-US" sz="1200" dirty="0"/>
              <a:t>가입자격확인서</a:t>
            </a:r>
            <a:r>
              <a:rPr lang="en-US" altLang="ko-KR" sz="1200" spc="-100" dirty="0"/>
              <a:t>(</a:t>
            </a:r>
            <a:r>
              <a:rPr lang="ko-KR" altLang="en-US" sz="1200" spc="-100" dirty="0" err="1"/>
              <a:t>제출은행</a:t>
            </a:r>
            <a:r>
              <a:rPr lang="ko-KR" altLang="en-US" sz="1200" spc="-100" dirty="0"/>
              <a:t> </a:t>
            </a:r>
            <a:r>
              <a:rPr lang="en-US" altLang="ko-KR" sz="1200" spc="-100" dirty="0"/>
              <a:t>: </a:t>
            </a:r>
            <a:r>
              <a:rPr lang="ko-KR" altLang="en-US" sz="1200" spc="-100" dirty="0"/>
              <a:t>하나은행</a:t>
            </a:r>
            <a:r>
              <a:rPr lang="en-US" altLang="ko-KR" sz="1200" spc="-100" dirty="0"/>
              <a:t>)</a:t>
            </a:r>
            <a:r>
              <a:rPr lang="en-US" altLang="ko-KR" sz="1200" dirty="0"/>
              <a:t>]</a:t>
            </a:r>
            <a:endParaRPr lang="ko-KR" altLang="en-US" sz="1200" dirty="0"/>
          </a:p>
        </p:txBody>
      </p:sp>
      <p:sp>
        <p:nvSpPr>
          <p:cNvPr id="82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411650" y="3283845"/>
            <a:ext cx="6695675" cy="274067"/>
          </a:xfrm>
        </p:spPr>
        <p:txBody>
          <a:bodyPr>
            <a:normAutofit/>
          </a:bodyPr>
          <a:lstStyle/>
          <a:p>
            <a:r>
              <a:rPr lang="en-US" altLang="ko-KR" sz="1200" dirty="0"/>
              <a:t>02. </a:t>
            </a:r>
            <a:r>
              <a:rPr lang="ko-KR" altLang="en-US" sz="1200" dirty="0"/>
              <a:t>가입 전 </a:t>
            </a:r>
            <a:r>
              <a:rPr lang="ko-KR" altLang="en-US" sz="1200" dirty="0" err="1"/>
              <a:t>확인사항</a:t>
            </a:r>
            <a:r>
              <a:rPr lang="ko-KR" altLang="en-US" sz="1200" dirty="0"/>
              <a:t> </a:t>
            </a:r>
            <a:r>
              <a:rPr lang="en-US" altLang="ko-KR" sz="1200" dirty="0"/>
              <a:t>&gt; </a:t>
            </a:r>
            <a:r>
              <a:rPr lang="ko-KR" altLang="en-US" sz="1200" dirty="0"/>
              <a:t>납입금액 선택 </a:t>
            </a:r>
            <a:r>
              <a:rPr lang="en-US" altLang="ko-KR" sz="1200" dirty="0"/>
              <a:t>&gt; </a:t>
            </a:r>
            <a:r>
              <a:rPr lang="ko-KR" altLang="en-US" sz="1200" dirty="0" err="1"/>
              <a:t>군급여</a:t>
            </a:r>
            <a:r>
              <a:rPr lang="ko-KR" altLang="en-US" sz="1200" dirty="0"/>
              <a:t> 공제 안내 </a:t>
            </a:r>
            <a:r>
              <a:rPr lang="en-US" altLang="ko-KR" sz="1200" dirty="0"/>
              <a:t>&gt; </a:t>
            </a:r>
            <a:r>
              <a:rPr lang="ko-KR" altLang="en-US" sz="1200" dirty="0" err="1"/>
              <a:t>군급여공제</a:t>
            </a:r>
            <a:r>
              <a:rPr lang="ko-KR" altLang="en-US" sz="1200" dirty="0"/>
              <a:t> 금액 선택</a:t>
            </a:r>
          </a:p>
        </p:txBody>
      </p:sp>
      <p:sp>
        <p:nvSpPr>
          <p:cNvPr id="100" name="양쪽 모서리가 둥근 사각형 30"/>
          <p:cNvSpPr/>
          <p:nvPr/>
        </p:nvSpPr>
        <p:spPr>
          <a:xfrm>
            <a:off x="8157838" y="1366257"/>
            <a:ext cx="870067" cy="462426"/>
          </a:xfrm>
          <a:prstGeom prst="round2SameRect">
            <a:avLst>
              <a:gd name="adj1" fmla="val 5967"/>
              <a:gd name="adj2" fmla="val 0"/>
            </a:avLst>
          </a:prstGeom>
          <a:solidFill>
            <a:srgbClr val="009178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1" name="양쪽 모서리가 둥근 사각형 34"/>
          <p:cNvSpPr/>
          <p:nvPr/>
        </p:nvSpPr>
        <p:spPr>
          <a:xfrm>
            <a:off x="8157838" y="2549879"/>
            <a:ext cx="870067" cy="463355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004E42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2" name="양쪽 모서리가 둥근 사각형 36"/>
          <p:cNvSpPr/>
          <p:nvPr/>
        </p:nvSpPr>
        <p:spPr>
          <a:xfrm>
            <a:off x="8156909" y="3183539"/>
            <a:ext cx="870996" cy="463355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D7EDE6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4" name="양쪽 모서리가 둥근 사각형 31"/>
          <p:cNvSpPr/>
          <p:nvPr/>
        </p:nvSpPr>
        <p:spPr>
          <a:xfrm>
            <a:off x="8157838" y="1923545"/>
            <a:ext cx="870996" cy="462426"/>
          </a:xfrm>
          <a:prstGeom prst="round2SameRect">
            <a:avLst>
              <a:gd name="adj1" fmla="val 9752"/>
              <a:gd name="adj2" fmla="val 0"/>
            </a:avLst>
          </a:prstGeom>
          <a:solidFill>
            <a:srgbClr val="DC231E"/>
          </a:solidFill>
          <a:ln w="19050" cap="flat" cmpd="sng" algn="ctr">
            <a:noFill/>
            <a:prstDash val="solid"/>
            <a:miter lim="800000"/>
          </a:ln>
          <a:effectLst/>
        </p:spPr>
        <p:txBody>
          <a:bodyPr anchor="ctr"/>
          <a:lstStyle>
            <a:defPPr>
              <a:defRPr lang="ko-K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5pPr>
            <a:lvl6pPr marL="22860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6pPr>
            <a:lvl7pPr marL="27432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7pPr>
            <a:lvl8pPr marL="32004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8pPr>
            <a:lvl9pPr marL="3657600" algn="l" defTabSz="914400" rtl="0" eaLnBrk="1" latinLnBrk="1" hangingPunct="1">
              <a:defRPr kern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76635" y="3548387"/>
            <a:ext cx="6824265" cy="2042788"/>
            <a:chOff x="146775" y="3463634"/>
            <a:chExt cx="6550585" cy="1926942"/>
          </a:xfrm>
        </p:grpSpPr>
        <p:pic>
          <p:nvPicPr>
            <p:cNvPr id="113" name="그림 112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64" b="30523"/>
            <a:stretch/>
          </p:blipFill>
          <p:spPr>
            <a:xfrm>
              <a:off x="163971" y="3473305"/>
              <a:ext cx="1524935" cy="190521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14" name="그림 113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324" b="17169"/>
            <a:stretch/>
          </p:blipFill>
          <p:spPr>
            <a:xfrm>
              <a:off x="1824210" y="3463634"/>
              <a:ext cx="1542633" cy="1923910"/>
            </a:xfrm>
            <a:prstGeom prst="rect">
              <a:avLst/>
            </a:prstGeom>
            <a:ln>
              <a:noFill/>
            </a:ln>
          </p:spPr>
        </p:pic>
        <p:sp>
          <p:nvSpPr>
            <p:cNvPr id="155" name="직사각형 154"/>
            <p:cNvSpPr/>
            <p:nvPr/>
          </p:nvSpPr>
          <p:spPr>
            <a:xfrm>
              <a:off x="146775" y="3467818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6" name="직사각형 155"/>
            <p:cNvSpPr/>
            <p:nvPr/>
          </p:nvSpPr>
          <p:spPr>
            <a:xfrm>
              <a:off x="1814936" y="3467818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7" name="직사각형 156"/>
            <p:cNvSpPr/>
            <p:nvPr/>
          </p:nvSpPr>
          <p:spPr>
            <a:xfrm>
              <a:off x="3483097" y="3467818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8" name="직사각형 157"/>
            <p:cNvSpPr/>
            <p:nvPr/>
          </p:nvSpPr>
          <p:spPr>
            <a:xfrm>
              <a:off x="5151258" y="3467818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9" name="모서리가 둥근 직사각형 158"/>
            <p:cNvSpPr/>
            <p:nvPr/>
          </p:nvSpPr>
          <p:spPr>
            <a:xfrm>
              <a:off x="286276" y="4230949"/>
              <a:ext cx="1334151" cy="880875"/>
            </a:xfrm>
            <a:prstGeom prst="roundRect">
              <a:avLst>
                <a:gd name="adj" fmla="val 8861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0" name="TextBox 159"/>
            <p:cNvSpPr txBox="1"/>
            <p:nvPr/>
          </p:nvSpPr>
          <p:spPr>
            <a:xfrm>
              <a:off x="576624" y="3747770"/>
              <a:ext cx="1112142" cy="435484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나라사랑포털 앱 확인</a:t>
              </a:r>
              <a:endParaRPr lang="en-US" altLang="ko-KR" sz="800" u="sng" dirty="0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  <a:p>
              <a:r>
                <a:rPr lang="ko-KR" altLang="en-US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증명서 </a:t>
              </a:r>
              <a:r>
                <a:rPr lang="ko-KR" altLang="en-US" sz="800" u="sng" dirty="0" err="1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제출은행</a:t>
              </a:r>
              <a:r>
                <a:rPr lang="ko-KR" altLang="en-US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 </a:t>
              </a:r>
              <a:r>
                <a:rPr lang="en-US" altLang="ko-KR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‘</a:t>
              </a:r>
              <a:r>
                <a:rPr lang="ko-KR" altLang="en-US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하나은행</a:t>
              </a:r>
              <a:r>
                <a:rPr lang="en-US" altLang="ko-KR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‘ </a:t>
              </a:r>
              <a:r>
                <a:rPr lang="ko-KR" altLang="en-US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으로 선택</a:t>
              </a:r>
              <a:r>
                <a:rPr lang="en-US" altLang="ko-KR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!</a:t>
              </a:r>
              <a:endParaRPr lang="ko-KR" altLang="en-US" sz="800" u="sng" dirty="0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</p:txBody>
        </p:sp>
        <p:sp>
          <p:nvSpPr>
            <p:cNvPr id="161" name="모서리가 둥근 직사각형 160"/>
            <p:cNvSpPr/>
            <p:nvPr/>
          </p:nvSpPr>
          <p:spPr>
            <a:xfrm>
              <a:off x="1957013" y="4869745"/>
              <a:ext cx="1275830" cy="460650"/>
            </a:xfrm>
            <a:prstGeom prst="roundRect">
              <a:avLst>
                <a:gd name="adj" fmla="val 17132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62" name="그림 161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904" b="29748"/>
            <a:stretch/>
          </p:blipFill>
          <p:spPr>
            <a:xfrm>
              <a:off x="3488902" y="3489129"/>
              <a:ext cx="1526257" cy="1892496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63" name="그림 162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3496300" y="5082432"/>
              <a:ext cx="1523304" cy="283504"/>
            </a:xfrm>
            <a:prstGeom prst="rect">
              <a:avLst/>
            </a:prstGeom>
          </p:spPr>
        </p:pic>
        <p:pic>
          <p:nvPicPr>
            <p:cNvPr id="164" name="그림 163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710" b="27195"/>
            <a:stretch/>
          </p:blipFill>
          <p:spPr>
            <a:xfrm>
              <a:off x="5159774" y="3486207"/>
              <a:ext cx="1526371" cy="1898594"/>
            </a:xfrm>
            <a:prstGeom prst="rect">
              <a:avLst/>
            </a:prstGeom>
            <a:ln>
              <a:noFill/>
            </a:ln>
          </p:spPr>
        </p:pic>
        <p:pic>
          <p:nvPicPr>
            <p:cNvPr id="165" name="그림 164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163129" y="5114054"/>
              <a:ext cx="1531546" cy="254573"/>
            </a:xfrm>
            <a:prstGeom prst="rect">
              <a:avLst/>
            </a:prstGeom>
          </p:spPr>
        </p:pic>
        <p:sp>
          <p:nvSpPr>
            <p:cNvPr id="166" name="타원 165"/>
            <p:cNvSpPr/>
            <p:nvPr/>
          </p:nvSpPr>
          <p:spPr>
            <a:xfrm>
              <a:off x="3339029" y="4340453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167" name="타원 166"/>
            <p:cNvSpPr/>
            <p:nvPr/>
          </p:nvSpPr>
          <p:spPr>
            <a:xfrm>
              <a:off x="1663634" y="4340453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168" name="모서리가 둥근 직사각형 167"/>
            <p:cNvSpPr/>
            <p:nvPr/>
          </p:nvSpPr>
          <p:spPr>
            <a:xfrm>
              <a:off x="3514547" y="3814468"/>
              <a:ext cx="1470492" cy="1115878"/>
            </a:xfrm>
            <a:prstGeom prst="roundRect">
              <a:avLst>
                <a:gd name="adj" fmla="val 8861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9" name="타원 168"/>
            <p:cNvSpPr/>
            <p:nvPr/>
          </p:nvSpPr>
          <p:spPr>
            <a:xfrm>
              <a:off x="5000230" y="4340453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</p:grpSp>
      <p:sp>
        <p:nvSpPr>
          <p:cNvPr id="171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411650" y="5599756"/>
            <a:ext cx="6695675" cy="274067"/>
          </a:xfrm>
        </p:spPr>
        <p:txBody>
          <a:bodyPr>
            <a:normAutofit/>
          </a:bodyPr>
          <a:lstStyle/>
          <a:p>
            <a:r>
              <a:rPr lang="en-US" altLang="ko-KR" sz="1200" dirty="0"/>
              <a:t>03. </a:t>
            </a:r>
            <a:r>
              <a:rPr lang="ko-KR" altLang="en-US" sz="1200" dirty="0" err="1"/>
              <a:t>군여공제</a:t>
            </a:r>
            <a:r>
              <a:rPr lang="ko-KR" altLang="en-US" sz="1200" dirty="0"/>
              <a:t> 안내사항 확인 </a:t>
            </a:r>
            <a:r>
              <a:rPr lang="en-US" altLang="ko-KR" sz="1200" dirty="0"/>
              <a:t>&gt; </a:t>
            </a:r>
            <a:r>
              <a:rPr lang="ko-KR" altLang="en-US" sz="1200" dirty="0"/>
              <a:t>자동이체 확인 </a:t>
            </a:r>
            <a:r>
              <a:rPr lang="en-US" altLang="ko-KR" sz="1200" dirty="0"/>
              <a:t>&gt; </a:t>
            </a:r>
            <a:r>
              <a:rPr lang="ko-KR" altLang="en-US" sz="1200" dirty="0"/>
              <a:t>만기 시 해지 안내 확인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376635" y="5876018"/>
            <a:ext cx="6812581" cy="2057825"/>
            <a:chOff x="146775" y="5664291"/>
            <a:chExt cx="6560159" cy="1927134"/>
          </a:xfrm>
        </p:grpSpPr>
        <p:pic>
          <p:nvPicPr>
            <p:cNvPr id="205" name="그림 204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4425" b="27970"/>
            <a:stretch/>
          </p:blipFill>
          <p:spPr>
            <a:xfrm>
              <a:off x="5172411" y="5670641"/>
              <a:ext cx="1534523" cy="1911259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06" name="그림 205"/>
            <p:cNvPicPr>
              <a:picLocks noChangeAspect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022" b="28075"/>
            <a:stretch/>
          </p:blipFill>
          <p:spPr>
            <a:xfrm>
              <a:off x="3488902" y="5677477"/>
              <a:ext cx="1555630" cy="1913948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07" name="그림 206"/>
            <p:cNvPicPr>
              <a:picLocks noChangeAspect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47" b="27013"/>
            <a:stretch/>
          </p:blipFill>
          <p:spPr>
            <a:xfrm>
              <a:off x="1843070" y="5688297"/>
              <a:ext cx="1520944" cy="1895476"/>
            </a:xfrm>
            <a:prstGeom prst="rect">
              <a:avLst/>
            </a:prstGeom>
            <a:ln>
              <a:noFill/>
            </a:ln>
          </p:spPr>
        </p:pic>
        <p:sp>
          <p:nvSpPr>
            <p:cNvPr id="208" name="모서리가 둥근 직사각형 207"/>
            <p:cNvSpPr/>
            <p:nvPr/>
          </p:nvSpPr>
          <p:spPr>
            <a:xfrm>
              <a:off x="1874443" y="6097872"/>
              <a:ext cx="1142861" cy="419100"/>
            </a:xfrm>
            <a:prstGeom prst="roundRect">
              <a:avLst>
                <a:gd name="adj" fmla="val 20528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09" name="그림 208"/>
            <p:cNvPicPr>
              <a:picLocks noChangeAspect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3829" b="3545"/>
            <a:stretch/>
          </p:blipFill>
          <p:spPr>
            <a:xfrm>
              <a:off x="162820" y="5676648"/>
              <a:ext cx="1530632" cy="1906889"/>
            </a:xfrm>
            <a:prstGeom prst="rect">
              <a:avLst/>
            </a:prstGeom>
            <a:ln>
              <a:noFill/>
            </a:ln>
          </p:spPr>
        </p:pic>
        <p:sp>
          <p:nvSpPr>
            <p:cNvPr id="210" name="직사각형 209"/>
            <p:cNvSpPr/>
            <p:nvPr/>
          </p:nvSpPr>
          <p:spPr>
            <a:xfrm>
              <a:off x="146775" y="5664291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1" name="직사각형 210"/>
            <p:cNvSpPr/>
            <p:nvPr/>
          </p:nvSpPr>
          <p:spPr>
            <a:xfrm>
              <a:off x="1814936" y="5664291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2" name="직사각형 211"/>
            <p:cNvSpPr/>
            <p:nvPr/>
          </p:nvSpPr>
          <p:spPr>
            <a:xfrm>
              <a:off x="3483097" y="5664291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3" name="직사각형 212"/>
            <p:cNvSpPr/>
            <p:nvPr/>
          </p:nvSpPr>
          <p:spPr>
            <a:xfrm>
              <a:off x="5151258" y="5664291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4" name="타원 213"/>
            <p:cNvSpPr/>
            <p:nvPr/>
          </p:nvSpPr>
          <p:spPr>
            <a:xfrm>
              <a:off x="1663634" y="6573038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215" name="타원 214"/>
            <p:cNvSpPr/>
            <p:nvPr/>
          </p:nvSpPr>
          <p:spPr>
            <a:xfrm>
              <a:off x="3339029" y="6573038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216" name="타원 215"/>
            <p:cNvSpPr/>
            <p:nvPr/>
          </p:nvSpPr>
          <p:spPr>
            <a:xfrm>
              <a:off x="5000230" y="6573038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pic>
          <p:nvPicPr>
            <p:cNvPr id="217" name="그림 216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162493" y="7281864"/>
              <a:ext cx="1530595" cy="280609"/>
            </a:xfrm>
            <a:prstGeom prst="rect">
              <a:avLst/>
            </a:prstGeom>
          </p:spPr>
        </p:pic>
        <p:pic>
          <p:nvPicPr>
            <p:cNvPr id="218" name="그림 21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175532" y="7290777"/>
              <a:ext cx="1523304" cy="283504"/>
            </a:xfrm>
            <a:prstGeom prst="rect">
              <a:avLst/>
            </a:prstGeom>
          </p:spPr>
        </p:pic>
        <p:sp>
          <p:nvSpPr>
            <p:cNvPr id="219" name="모서리가 둥근 직사각형 218"/>
            <p:cNvSpPr/>
            <p:nvPr/>
          </p:nvSpPr>
          <p:spPr>
            <a:xfrm>
              <a:off x="5219544" y="5975522"/>
              <a:ext cx="1411852" cy="394798"/>
            </a:xfrm>
            <a:prstGeom prst="roundRect">
              <a:avLst>
                <a:gd name="adj" fmla="val 8861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20" name="TextBox 219"/>
            <p:cNvSpPr txBox="1"/>
            <p:nvPr/>
          </p:nvSpPr>
          <p:spPr>
            <a:xfrm>
              <a:off x="5444384" y="6434865"/>
              <a:ext cx="1112142" cy="43234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전역 확인서 제출 필요로</a:t>
              </a:r>
              <a:endParaRPr lang="en-US" altLang="ko-KR" sz="800" u="sng" dirty="0">
                <a:solidFill>
                  <a:srgbClr val="DC231E"/>
                </a:solidFill>
                <a:latin typeface="하나2.0 L" panose="020B0203000000000000" pitchFamily="50" charset="-127"/>
                <a:ea typeface="하나2.0 L" panose="020B0203000000000000" pitchFamily="50" charset="-127"/>
              </a:endParaRPr>
            </a:p>
            <a:p>
              <a:r>
                <a:rPr lang="ko-KR" altLang="en-US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직접 해지만 가능</a:t>
              </a:r>
              <a:r>
                <a:rPr lang="en-US" altLang="ko-KR" sz="800" u="sng" dirty="0">
                  <a:solidFill>
                    <a:srgbClr val="DC231E"/>
                  </a:solidFill>
                  <a:latin typeface="하나2.0 L" panose="020B0203000000000000" pitchFamily="50" charset="-127"/>
                  <a:ea typeface="하나2.0 L" panose="020B0203000000000000" pitchFamily="50" charset="-127"/>
                </a:rPr>
                <a:t>!</a:t>
              </a:r>
            </a:p>
          </p:txBody>
        </p:sp>
      </p:grpSp>
      <p:sp>
        <p:nvSpPr>
          <p:cNvPr id="221" name="텍스트 개체 틀 8"/>
          <p:cNvSpPr>
            <a:spLocks noGrp="1"/>
          </p:cNvSpPr>
          <p:nvPr>
            <p:ph type="body" sz="quarter" idx="13"/>
          </p:nvPr>
        </p:nvSpPr>
        <p:spPr>
          <a:xfrm>
            <a:off x="411650" y="7936867"/>
            <a:ext cx="6695675" cy="274067"/>
          </a:xfrm>
        </p:spPr>
        <p:txBody>
          <a:bodyPr>
            <a:normAutofit/>
          </a:bodyPr>
          <a:lstStyle/>
          <a:p>
            <a:r>
              <a:rPr lang="en-US" altLang="ko-KR" sz="1200" dirty="0"/>
              <a:t>04. </a:t>
            </a:r>
            <a:r>
              <a:rPr lang="ko-KR" altLang="en-US" sz="1200" dirty="0"/>
              <a:t>약관 동의 </a:t>
            </a:r>
            <a:r>
              <a:rPr lang="en-US" altLang="ko-KR" sz="1200" dirty="0"/>
              <a:t>&gt; </a:t>
            </a:r>
            <a:r>
              <a:rPr lang="ko-KR" altLang="en-US" sz="1200" dirty="0" err="1"/>
              <a:t>가입정보</a:t>
            </a:r>
            <a:r>
              <a:rPr lang="ko-KR" altLang="en-US" sz="1200" dirty="0"/>
              <a:t> 확인 </a:t>
            </a:r>
            <a:r>
              <a:rPr lang="en-US" altLang="ko-KR" sz="1200" dirty="0"/>
              <a:t>&gt; </a:t>
            </a:r>
            <a:r>
              <a:rPr lang="ko-KR" altLang="en-US" sz="1200" dirty="0" err="1"/>
              <a:t>상품가입</a:t>
            </a:r>
            <a:r>
              <a:rPr lang="ko-KR" altLang="en-US" sz="1200" dirty="0"/>
              <a:t> 완료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379341" y="8201217"/>
            <a:ext cx="5080422" cy="2032406"/>
            <a:chOff x="379341" y="8226617"/>
            <a:chExt cx="4879055" cy="1951850"/>
          </a:xfrm>
        </p:grpSpPr>
        <p:pic>
          <p:nvPicPr>
            <p:cNvPr id="222" name="그림 221"/>
            <p:cNvPicPr>
              <a:picLocks noChangeAspect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729" b="30024"/>
            <a:stretch/>
          </p:blipFill>
          <p:spPr>
            <a:xfrm>
              <a:off x="3725188" y="8244873"/>
              <a:ext cx="1524352" cy="1886788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23" name="그림 222"/>
            <p:cNvPicPr>
              <a:picLocks noChangeAspect="1"/>
            </p:cNvPicPr>
            <p:nvPr/>
          </p:nvPicPr>
          <p:blipFill>
            <a:blip r:embed="rId17"/>
            <a:stretch>
              <a:fillRect/>
            </a:stretch>
          </p:blipFill>
          <p:spPr>
            <a:xfrm>
              <a:off x="3710622" y="9864696"/>
              <a:ext cx="1530595" cy="280609"/>
            </a:xfrm>
            <a:prstGeom prst="rect">
              <a:avLst/>
            </a:prstGeom>
          </p:spPr>
        </p:pic>
        <p:pic>
          <p:nvPicPr>
            <p:cNvPr id="224" name="그림 223"/>
            <p:cNvPicPr>
              <a:picLocks noChangeAspect="1"/>
            </p:cNvPicPr>
            <p:nvPr/>
          </p:nvPicPr>
          <p:blipFill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0103" b="12478"/>
            <a:stretch/>
          </p:blipFill>
          <p:spPr>
            <a:xfrm>
              <a:off x="2051791" y="8231097"/>
              <a:ext cx="1534588" cy="1905174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25" name="그림 224"/>
            <p:cNvPicPr>
              <a:picLocks noChangeAspect="1"/>
            </p:cNvPicPr>
            <p:nvPr/>
          </p:nvPicPr>
          <p:blipFill>
            <a:blip r:embed="rId20"/>
            <a:stretch>
              <a:fillRect/>
            </a:stretch>
          </p:blipFill>
          <p:spPr>
            <a:xfrm>
              <a:off x="2055707" y="9832979"/>
              <a:ext cx="1536920" cy="299784"/>
            </a:xfrm>
            <a:prstGeom prst="rect">
              <a:avLst/>
            </a:prstGeom>
          </p:spPr>
        </p:pic>
        <p:sp>
          <p:nvSpPr>
            <p:cNvPr id="226" name="모서리가 둥근 직사각형 225"/>
            <p:cNvSpPr/>
            <p:nvPr/>
          </p:nvSpPr>
          <p:spPr>
            <a:xfrm>
              <a:off x="2096705" y="9857100"/>
              <a:ext cx="1451471" cy="232550"/>
            </a:xfrm>
            <a:prstGeom prst="roundRect">
              <a:avLst>
                <a:gd name="adj" fmla="val 8861"/>
              </a:avLst>
            </a:prstGeom>
            <a:noFill/>
            <a:ln w="19050">
              <a:solidFill>
                <a:srgbClr val="DC2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27" name="그림 226"/>
            <p:cNvPicPr>
              <a:picLocks noChangeAspect="1"/>
            </p:cNvPicPr>
            <p:nvPr/>
          </p:nvPicPr>
          <p:blipFill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682" b="28846"/>
            <a:stretch/>
          </p:blipFill>
          <p:spPr>
            <a:xfrm>
              <a:off x="407900" y="8263120"/>
              <a:ext cx="1514979" cy="1915347"/>
            </a:xfrm>
            <a:prstGeom prst="rect">
              <a:avLst/>
            </a:prstGeom>
            <a:ln>
              <a:noFill/>
            </a:ln>
          </p:spPr>
        </p:pic>
        <p:pic>
          <p:nvPicPr>
            <p:cNvPr id="228" name="그림 227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06822" y="9887344"/>
              <a:ext cx="1523304" cy="283504"/>
            </a:xfrm>
            <a:prstGeom prst="rect">
              <a:avLst/>
            </a:prstGeom>
          </p:spPr>
        </p:pic>
        <p:sp>
          <p:nvSpPr>
            <p:cNvPr id="229" name="직사각형 228"/>
            <p:cNvSpPr/>
            <p:nvPr/>
          </p:nvSpPr>
          <p:spPr>
            <a:xfrm>
              <a:off x="3712294" y="8226617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0" name="직사각형 229"/>
            <p:cNvSpPr/>
            <p:nvPr/>
          </p:nvSpPr>
          <p:spPr>
            <a:xfrm>
              <a:off x="2039341" y="8226617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1" name="직사각형 230"/>
            <p:cNvSpPr/>
            <p:nvPr/>
          </p:nvSpPr>
          <p:spPr>
            <a:xfrm>
              <a:off x="379341" y="8226617"/>
              <a:ext cx="1546102" cy="1922758"/>
            </a:xfrm>
            <a:prstGeom prst="rect">
              <a:avLst/>
            </a:prstGeom>
            <a:noFill/>
            <a:ln w="3175">
              <a:solidFill>
                <a:srgbClr val="004E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32" name="타원 231"/>
            <p:cNvSpPr/>
            <p:nvPr/>
          </p:nvSpPr>
          <p:spPr>
            <a:xfrm>
              <a:off x="1896200" y="9081922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  <p:sp>
          <p:nvSpPr>
            <p:cNvPr id="233" name="타원 232"/>
            <p:cNvSpPr/>
            <p:nvPr/>
          </p:nvSpPr>
          <p:spPr>
            <a:xfrm>
              <a:off x="3571595" y="9081922"/>
              <a:ext cx="182880" cy="182880"/>
            </a:xfrm>
            <a:prstGeom prst="ellipse">
              <a:avLst/>
            </a:prstGeom>
            <a:solidFill>
              <a:srgbClr val="004E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000" dirty="0">
                  <a:latin typeface="하나2.0 M" panose="020B0603000000000000" pitchFamily="50" charset="-127"/>
                  <a:ea typeface="하나2.0 M" panose="020B0603000000000000" pitchFamily="50" charset="-127"/>
                </a:rPr>
                <a:t>▶</a:t>
              </a:r>
            </a:p>
          </p:txBody>
        </p:sp>
      </p:grpSp>
      <p:pic>
        <p:nvPicPr>
          <p:cNvPr id="81" name="그림 80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165764" y="118161"/>
            <a:ext cx="1045049" cy="1051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294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텍스트 개체 틀 7"/>
          <p:cNvSpPr>
            <a:spLocks noGrp="1"/>
          </p:cNvSpPr>
          <p:nvPr>
            <p:ph type="body" sz="quarter" idx="12"/>
          </p:nvPr>
        </p:nvSpPr>
        <p:spPr>
          <a:xfrm>
            <a:off x="432000" y="257627"/>
            <a:ext cx="6695675" cy="432000"/>
          </a:xfrm>
        </p:spPr>
        <p:txBody>
          <a:bodyPr>
            <a:normAutofit lnSpcReduction="10000"/>
          </a:bodyPr>
          <a:lstStyle/>
          <a:p>
            <a:r>
              <a:rPr lang="ko-KR" altLang="en-US" dirty="0"/>
              <a:t>유의사항 안내</a:t>
            </a:r>
          </a:p>
        </p:txBody>
      </p:sp>
      <p:sp>
        <p:nvSpPr>
          <p:cNvPr id="90" name="TextBox 89"/>
          <p:cNvSpPr txBox="1"/>
          <p:nvPr/>
        </p:nvSpPr>
        <p:spPr>
          <a:xfrm>
            <a:off x="432000" y="977900"/>
            <a:ext cx="6902250" cy="6901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[</a:t>
            </a:r>
            <a:r>
              <a:rPr lang="ko-KR" altLang="en-US" sz="105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공통</a:t>
            </a:r>
            <a:r>
              <a:rPr lang="en-US" altLang="ko-KR" sz="105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]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이 예금은 예금자보호법에 따라 원금과 소정의 이자를 합하여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인당 “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억원까지”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본 은행의 여타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보호상품과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합산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)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보호됩니다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우대금리와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우대서비스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내용 및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대상요건은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변경 가능하며 변경 시 변경사유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변경내용 등을 변경 시행일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개월 전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개월 동안</a:t>
            </a:r>
            <a:endParaRPr lang="en-US" altLang="ko-KR" sz="9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  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하나은행 홈페이지 또는 영업점에 고시합니다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상품 관련 자세한 사항은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상품설명서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또는 하나은행 홈페이지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(www.kebhana.com)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를 참조하시거나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고객센터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(1599-1111,0,1)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 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또는 영업점으로 문의하여 주시기 바랍니다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금융소비자는 해당 상품 또는 서비스에 대하여 설명 받을 권리가 있습니다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금융상품에 관한 계약을 체결하기 전에 금융상품 설명서 및 약관을 읽어 보시기 바랍니다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endParaRPr lang="en-US" altLang="ko-KR" sz="900" b="1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r>
              <a:rPr lang="en-US" altLang="ko-KR" sz="9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[</a:t>
            </a:r>
            <a:r>
              <a:rPr lang="ko-KR" altLang="en-US" sz="9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 장병내일준비적금</a:t>
            </a:r>
            <a:r>
              <a:rPr lang="en-US" altLang="ko-KR" sz="9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]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중도해지시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약정한 금리보다 낮은 중도해지금리가 적용되며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비과세 및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1%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이자지원금과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매칭지원금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혜택을 받을 수 없습니다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이 예금의 우대금리 제공을 위한 최소 유지기간보다 적금의 계약기간이 짧은 경우 우대금리가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미적용됩니다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현역병에서 사회복무요원으로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역종변경된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경우 현역병 적금 만기일 이후 역종변경사실이 기재된 병적증명서를 제출하고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만기해지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가능하며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  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사회복무요원 자격으로 최대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3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개월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추가가입할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수 있습니다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(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단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추가가입은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다른은행에서만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가능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)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비과세저축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한도변경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불가합니다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(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단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’25.1.1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까지 가입한 계좌는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회에 한하여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비과세저축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한도변경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가능하며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  ’25.1.1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까지의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비과세저축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한도변경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이력은 횟수에 포함하지 않음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)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비과세저축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한도는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5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만원 단위로 설정됩니다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(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단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’25.1.1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까지 가입한 계좌는 기존에 설정한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비과세저축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한도 유지 가능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)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이 예금은 예금자보호법에 따라 원금과 소정의 이자를 합하여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인당 “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억원까지”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본 은행의 여타보호상품과 합산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)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보호됩니다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중도해지금리 및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만기후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금리 등 자세한 내용은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상품설명서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및 하나은행 홈페이지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(www.kebhana.com)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를 참조하시거나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하나은행고객센터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(1599-1111)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또는 가까운 영업점으로 문의하시기 바랍니다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endParaRPr lang="en-US" altLang="ko-KR" sz="9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r>
              <a:rPr lang="en-US" altLang="ko-KR" sz="9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[</a:t>
            </a:r>
            <a:r>
              <a:rPr lang="ko-KR" altLang="en-US" sz="9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주택청약종합저축</a:t>
            </a:r>
            <a:r>
              <a:rPr lang="en-US" altLang="ko-KR" sz="9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]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이 금융상품은 예금자보호법에 따라 보호되지 않으나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주택도시기금의 조성재원으로 정부가 관리하고 있습니다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주택청약종합저축은 주택도시기금 수탁은행에서 취급하며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하나은행은 주택도시기금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수탁은행입니다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주택청약종합저축의 모든 업무 내용은 법령인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『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주택공급에 관한 규칙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』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이 우선적으로 적용됩니다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소득공제의 기준 및 금액은 납세자의 상황 등에 따라 다르며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향후 관련 법률의 변경에 따라 변동될 수 있습니다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금융상품에 관한 계약을 체결하기 전에 금융상품 설명서 및 약관을 읽어보시기 바랍니다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금융소비자는 해당 상품 또는 서비스에 대해 설명을 받을 권리가 있습니다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endParaRPr lang="en-US" altLang="ko-KR" sz="9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본 홍보물은 법령 및 내부통제기준에 따른 절차를 거쳐 제공됩니다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본 홍보물은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2026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년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11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월 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30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일까지 유효합니다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endParaRPr lang="en-US" altLang="ko-KR" sz="9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endParaRPr lang="en-US" altLang="ko-KR" sz="9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r>
              <a:rPr lang="en-US" altLang="ko-KR" sz="9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[</a:t>
            </a:r>
            <a:r>
              <a:rPr lang="ko-KR" altLang="en-US" sz="9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하나카드</a:t>
            </a:r>
            <a:r>
              <a:rPr lang="en-US" altLang="ko-KR" sz="900" b="1" dirty="0">
                <a:latin typeface="하나2.0 L" panose="020B0203000000000000" pitchFamily="50" charset="-127"/>
                <a:ea typeface="하나2.0 L" panose="020B0203000000000000" pitchFamily="50" charset="-127"/>
              </a:rPr>
              <a:t>]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 나라사랑카드 발급 시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하나은행 계좌 발급이 필요합니다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금융상품에 관한 계약을 체결하기 전에 금융상품 설명서 및 약관을 읽어 보시기 바랍니다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카드 발급 시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상품설명서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및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상품약관을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반드시 확인하시기 바랍니다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신용카드 발급이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부적정한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경우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개인신용평점 낮음 등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)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카드발급이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제한될 수 있습니다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카드이용대금과 이에 수반되는 모든 수수료를 지정된 대금 결제일에 상환하여야 합니다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하나은행은 예금자보호법상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부보금융기관이며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하나카드는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부보금융기관이 아닙니다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하나은행과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하나카드는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상호 채무를 보증하지 않습니다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상품명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: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하나 나라사랑카드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체크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) :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국내전용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국내외겸용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(Visa)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연회비 없음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금융소비자는 해당 상품 또는 서비스에 대하여 설명을 받을 권리가 있습니다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상환능력에 비해 신용카드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사용액이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과도할 경우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귀하의 개인신용평점이 하락할 수 있습니다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개인신용평점 하락 시 금융거래와 관련된 불이익이 발생할 수 있습니다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일정기간 원리금을 연체할 경우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모든 원리금을 변제할 의무가 발생할 수 있습니다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연체이자율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약정이율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+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최대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3%)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은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손님별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이용상품별로 차등 적용되며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,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법정 최고금리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(20%)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를 초과하지 않습니다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. </a:t>
            </a: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※ </a:t>
            </a:r>
            <a:r>
              <a:rPr lang="ko-KR" altLang="en-US" sz="900" dirty="0" err="1">
                <a:latin typeface="하나2.0 L" panose="020B0203000000000000" pitchFamily="50" charset="-127"/>
                <a:ea typeface="하나2.0 L" panose="020B0203000000000000" pitchFamily="50" charset="-127"/>
              </a:rPr>
              <a:t>약정이율은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상법 상 상사법정이율과 상호금융 가계자금대출금리*중 높은 금리  </a:t>
            </a:r>
            <a:endParaRPr lang="en-US" altLang="ko-KR" sz="9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  <a:p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     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* 한국은행에서 매월 발표하는 가장 최근의 비은행 금융기관 평균대출금리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(</a:t>
            </a:r>
            <a:r>
              <a:rPr lang="ko-KR" altLang="en-US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신규대출 기준</a:t>
            </a:r>
            <a:r>
              <a:rPr lang="en-US" altLang="ko-KR" sz="900" dirty="0">
                <a:latin typeface="하나2.0 L" panose="020B0203000000000000" pitchFamily="50" charset="-127"/>
                <a:ea typeface="하나2.0 L" panose="020B0203000000000000" pitchFamily="50" charset="-127"/>
              </a:rPr>
              <a:t>) </a:t>
            </a:r>
          </a:p>
          <a:p>
            <a:endParaRPr lang="en-US" altLang="ko-KR" sz="900" dirty="0">
              <a:latin typeface="하나2.0 L" panose="020B0203000000000000" pitchFamily="50" charset="-127"/>
              <a:ea typeface="하나2.0 L" panose="020B0203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95466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1372</TotalTime>
  <Words>1703</Words>
  <Application>Microsoft Office PowerPoint</Application>
  <PresentationFormat>사용자 지정</PresentationFormat>
  <Paragraphs>251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맑은 고딕</vt:lpstr>
      <vt:lpstr>하나2.0 B</vt:lpstr>
      <vt:lpstr>하나2.0 L</vt:lpstr>
      <vt:lpstr>하나2.0 M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제목은 최대 2줄로 제작</dc:title>
  <dc:creator>강동균_1031635</dc:creator>
  <cp:lastModifiedBy>kw</cp:lastModifiedBy>
  <cp:revision>38</cp:revision>
  <cp:lastPrinted>2026-01-09T02:04:32Z</cp:lastPrinted>
  <dcterms:created xsi:type="dcterms:W3CDTF">2024-11-12T04:07:00Z</dcterms:created>
  <dcterms:modified xsi:type="dcterms:W3CDTF">2026-01-09T06:58:22Z</dcterms:modified>
</cp:coreProperties>
</file>